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4"/>
  </p:notesMasterIdLst>
  <p:sldIdLst>
    <p:sldId id="295" r:id="rId2"/>
    <p:sldId id="303" r:id="rId3"/>
    <p:sldId id="304" r:id="rId4"/>
    <p:sldId id="305" r:id="rId5"/>
    <p:sldId id="306" r:id="rId6"/>
    <p:sldId id="307" r:id="rId7"/>
    <p:sldId id="296" r:id="rId8"/>
    <p:sldId id="297" r:id="rId9"/>
    <p:sldId id="301" r:id="rId10"/>
    <p:sldId id="309" r:id="rId11"/>
    <p:sldId id="308" r:id="rId12"/>
    <p:sldId id="310" r:id="rId13"/>
    <p:sldId id="311" r:id="rId14"/>
    <p:sldId id="298" r:id="rId15"/>
    <p:sldId id="299" r:id="rId16"/>
    <p:sldId id="300" r:id="rId17"/>
    <p:sldId id="312" r:id="rId18"/>
    <p:sldId id="313" r:id="rId19"/>
    <p:sldId id="314" r:id="rId20"/>
    <p:sldId id="315" r:id="rId21"/>
    <p:sldId id="316" r:id="rId22"/>
    <p:sldId id="318" r:id="rId23"/>
    <p:sldId id="317" r:id="rId24"/>
    <p:sldId id="319" r:id="rId25"/>
    <p:sldId id="320" r:id="rId26"/>
    <p:sldId id="321" r:id="rId27"/>
    <p:sldId id="322" r:id="rId28"/>
    <p:sldId id="323" r:id="rId29"/>
    <p:sldId id="324" r:id="rId30"/>
    <p:sldId id="325" r:id="rId31"/>
    <p:sldId id="326" r:id="rId32"/>
    <p:sldId id="327" r:id="rId33"/>
    <p:sldId id="328" r:id="rId34"/>
    <p:sldId id="329" r:id="rId35"/>
    <p:sldId id="330" r:id="rId36"/>
    <p:sldId id="331" r:id="rId37"/>
    <p:sldId id="332" r:id="rId38"/>
    <p:sldId id="333" r:id="rId39"/>
    <p:sldId id="334" r:id="rId40"/>
    <p:sldId id="335" r:id="rId41"/>
    <p:sldId id="336" r:id="rId42"/>
    <p:sldId id="337" r:id="rId43"/>
    <p:sldId id="338" r:id="rId44"/>
    <p:sldId id="339" r:id="rId45"/>
    <p:sldId id="340" r:id="rId46"/>
    <p:sldId id="341" r:id="rId47"/>
    <p:sldId id="342" r:id="rId48"/>
    <p:sldId id="343" r:id="rId49"/>
    <p:sldId id="344" r:id="rId50"/>
    <p:sldId id="345" r:id="rId51"/>
    <p:sldId id="346" r:id="rId52"/>
    <p:sldId id="347" r:id="rId5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236" y="1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4EC0BC-8059-4B6D-8E65-EC076FCB5667}" type="datetimeFigureOut">
              <a:rPr lang="ru-RU" smtClean="0"/>
              <a:t>15.12.2019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1757BF-CC3D-40E1-9199-8133236C232B}" type="slidenum">
              <a:rPr lang="ru-RU" smtClean="0"/>
              <a:t>‹#›</a:t>
            </a:fld>
            <a:endParaRPr lang="ru-RU"/>
          </a:p>
        </p:txBody>
      </p:sp>
    </p:spTree>
    <p:extLst>
      <p:ext uri="{BB962C8B-B14F-4D97-AF65-F5344CB8AC3E}">
        <p14:creationId xmlns:p14="http://schemas.microsoft.com/office/powerpoint/2010/main" val="20970688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61757BF-CC3D-40E1-9199-8133236C232B}" type="slidenum">
              <a:rPr lang="ru-RU" smtClean="0"/>
              <a:t>34</a:t>
            </a:fld>
            <a:endParaRPr lang="ru-RU"/>
          </a:p>
        </p:txBody>
      </p:sp>
    </p:spTree>
    <p:extLst>
      <p:ext uri="{BB962C8B-B14F-4D97-AF65-F5344CB8AC3E}">
        <p14:creationId xmlns:p14="http://schemas.microsoft.com/office/powerpoint/2010/main" val="33511947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ru-RU" smtClean="0"/>
              <a:t>Образец заголовка</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15.12.2019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15.12.2019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15.12.2019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15.12.2019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15.12.2019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pPr/>
              <a:t>15.12.2019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pPr/>
              <a:t>15.12.2019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pPr/>
              <a:t>15.12.2019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15.12.2019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15.12.2019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15.12.2019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B4C71EC6-210F-42DE-9C53-41977AD35B3D}" type="datetimeFigureOut">
              <a:rPr lang="ru-RU" smtClean="0"/>
              <a:pPr/>
              <a:t>15.12.2019</a:t>
            </a:fld>
            <a:endParaRPr lang="ru-RU"/>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ru-RU"/>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1.emf"/><Relationship Id="rId4" Type="http://schemas.openxmlformats.org/officeDocument/2006/relationships/package" Target="../embeddings/_________Microsoft_Word1.docx"/></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2000" dirty="0" smtClean="0"/>
              <a:t>					Лекция 5 </a:t>
            </a:r>
            <a:r>
              <a:rPr lang="ru-RU" sz="2000" dirty="0"/>
              <a:t/>
            </a:r>
            <a:br>
              <a:rPr lang="ru-RU" sz="2000" dirty="0"/>
            </a:br>
            <a:r>
              <a:rPr lang="ru-RU" sz="3100" dirty="0"/>
              <a:t>Алгоритм решения изобретательских задач </a:t>
            </a:r>
            <a:r>
              <a:rPr lang="ru-RU" sz="2000" dirty="0" smtClean="0"/>
              <a:t/>
            </a:r>
            <a:br>
              <a:rPr lang="ru-RU" sz="2000" dirty="0" smtClean="0"/>
            </a:br>
            <a:r>
              <a:rPr lang="ru-RU" sz="2000" dirty="0" smtClean="0"/>
              <a:t>(АРИЗ-85В АЛЬТШУЛЛЕР Г.С.)</a:t>
            </a:r>
            <a:endParaRPr lang="ru-RU" sz="2000" dirty="0"/>
          </a:p>
        </p:txBody>
      </p:sp>
      <p:sp>
        <p:nvSpPr>
          <p:cNvPr id="3" name="Объект 2"/>
          <p:cNvSpPr>
            <a:spLocks noGrp="1"/>
          </p:cNvSpPr>
          <p:nvPr>
            <p:ph idx="1"/>
          </p:nvPr>
        </p:nvSpPr>
        <p:spPr/>
        <p:txBody>
          <a:bodyPr>
            <a:noAutofit/>
          </a:bodyPr>
          <a:lstStyle/>
          <a:p>
            <a:pPr marL="0" indent="0" algn="just">
              <a:buNone/>
            </a:pPr>
            <a:endParaRPr lang="ru-RU" sz="1800" dirty="0" smtClean="0"/>
          </a:p>
          <a:p>
            <a:pPr marL="0" indent="0" algn="just">
              <a:buNone/>
            </a:pPr>
            <a:endParaRPr lang="ru-RU" sz="1800" dirty="0"/>
          </a:p>
          <a:p>
            <a:pPr marL="0" indent="0" algn="just">
              <a:buNone/>
            </a:pPr>
            <a:r>
              <a:rPr lang="ru-RU" dirty="0" smtClean="0"/>
              <a:t>Алгоритм </a:t>
            </a:r>
            <a:r>
              <a:rPr lang="ru-RU" dirty="0"/>
              <a:t>решения изобретательских задач (АРИЗ) - комплексная программа алгоритмического типа, основанная на законах развития технических систем и предназначенная для анализа и решения </a:t>
            </a:r>
            <a:r>
              <a:rPr lang="ru-RU" dirty="0" smtClean="0"/>
              <a:t>изобретательских </a:t>
            </a:r>
            <a:r>
              <a:rPr lang="ru-RU" dirty="0"/>
              <a:t>задач</a:t>
            </a:r>
            <a:r>
              <a:rPr lang="ru-RU" dirty="0" smtClean="0"/>
              <a:t>.</a:t>
            </a:r>
          </a:p>
        </p:txBody>
      </p:sp>
    </p:spTree>
    <p:extLst>
      <p:ext uri="{BB962C8B-B14F-4D97-AF65-F5344CB8AC3E}">
        <p14:creationId xmlns:p14="http://schemas.microsoft.com/office/powerpoint/2010/main" val="15319941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908720"/>
            <a:ext cx="8229600" cy="5568280"/>
          </a:xfrm>
        </p:spPr>
        <p:txBody>
          <a:bodyPr>
            <a:normAutofit lnSpcReduction="10000"/>
          </a:bodyPr>
          <a:lstStyle/>
          <a:p>
            <a:pPr marL="0" indent="0">
              <a:buNone/>
            </a:pPr>
            <a:r>
              <a:rPr lang="ru-RU" sz="2200" b="1" dirty="0"/>
              <a:t>3. </a:t>
            </a:r>
            <a:r>
              <a:rPr lang="ru-RU" sz="2200" dirty="0"/>
              <a:t>Техническими противоречиями (ТП) называют взаимодействия в системе, состоящие, например, в том, что полезное действие вызывает одновременно и вредное. Или - введение (усиление) полезного действия либо устранение (ослабление) вредного действия вызывает ухудшение (в частности, недопустимое усложнение) одной из частей системы или всей системы в целом.</a:t>
            </a:r>
          </a:p>
          <a:p>
            <a:pPr marL="0" indent="0">
              <a:buNone/>
            </a:pPr>
            <a:r>
              <a:rPr lang="ru-RU" sz="2200" dirty="0"/>
              <a:t>Технические противоречия составляют, записывая одно состояние элемента системы с объяснением того, что при этом хорошо, а что - плохо. Затем записывают противоположное состояние этого же элемента, и вновь - что хорошо, что плохо.</a:t>
            </a:r>
          </a:p>
          <a:p>
            <a:pPr marL="0" indent="0">
              <a:buNone/>
            </a:pPr>
            <a:r>
              <a:rPr lang="ru-RU" sz="2200" dirty="0"/>
              <a:t>Иногда в условиях задачи дано только изделие; технической системы (инструмента) нет, поэтому нет явного ТП. В этих случаях ТП получают, условно рассматривая два состояния (изделия), хотя одно из них заведомо недопустимо. </a:t>
            </a:r>
          </a:p>
          <a:p>
            <a:endParaRPr lang="ru-RU" dirty="0"/>
          </a:p>
        </p:txBody>
      </p:sp>
    </p:spTree>
    <p:extLst>
      <p:ext uri="{BB962C8B-B14F-4D97-AF65-F5344CB8AC3E}">
        <p14:creationId xmlns:p14="http://schemas.microsoft.com/office/powerpoint/2010/main" val="8790715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908720"/>
            <a:ext cx="8229600" cy="5568280"/>
          </a:xfrm>
        </p:spPr>
        <p:txBody>
          <a:bodyPr>
            <a:normAutofit/>
          </a:bodyPr>
          <a:lstStyle/>
          <a:p>
            <a:pPr marL="0" indent="0" algn="just">
              <a:buNone/>
            </a:pPr>
            <a:r>
              <a:rPr lang="ru-RU" sz="2200" b="1" dirty="0"/>
              <a:t>4. </a:t>
            </a:r>
            <a:r>
              <a:rPr lang="ru-RU" sz="2200" dirty="0"/>
              <a:t>Термины, относящиеся к инструменту и внешней среде, необходимо заменять простыми словами для снятия психологической инерции. И это потому, что термины:</a:t>
            </a:r>
          </a:p>
          <a:p>
            <a:pPr marL="0" indent="0" algn="just">
              <a:buNone/>
            </a:pPr>
            <a:r>
              <a:rPr lang="ru-RU" sz="2200" dirty="0" smtClean="0"/>
              <a:t>•навязывают </a:t>
            </a:r>
            <a:r>
              <a:rPr lang="ru-RU" sz="2200" dirty="0"/>
              <a:t>старые представления о технологии работы инструмента: </a:t>
            </a:r>
            <a:r>
              <a:rPr lang="ru-RU" sz="2200" i="1" dirty="0"/>
              <a:t>"ледокол колет лед" - хотя можно продвигаться сквозь льды, не раскалывая их</a:t>
            </a:r>
            <a:r>
              <a:rPr lang="ru-RU" sz="2200" dirty="0"/>
              <a:t>;</a:t>
            </a:r>
          </a:p>
          <a:p>
            <a:pPr marL="0" indent="0" algn="just">
              <a:buNone/>
            </a:pPr>
            <a:r>
              <a:rPr lang="ru-RU" sz="2200" dirty="0" smtClean="0"/>
              <a:t>•затушевывают </a:t>
            </a:r>
            <a:r>
              <a:rPr lang="ru-RU" sz="2200" dirty="0"/>
              <a:t>особенности веществ, упоминаемых в задаче: </a:t>
            </a:r>
            <a:r>
              <a:rPr lang="ru-RU" sz="2200" i="1" dirty="0"/>
              <a:t>"опалубка" это не просто "стенка", а "железная стенка";</a:t>
            </a:r>
          </a:p>
          <a:p>
            <a:pPr marL="0" indent="0" algn="just">
              <a:buNone/>
            </a:pPr>
            <a:r>
              <a:rPr lang="ru-RU" sz="2200" dirty="0" smtClean="0"/>
              <a:t>•сужают </a:t>
            </a:r>
            <a:r>
              <a:rPr lang="ru-RU" sz="2200" dirty="0"/>
              <a:t>представления о возможных состояниях вещества: </a:t>
            </a:r>
            <a:r>
              <a:rPr lang="ru-RU" sz="2200" i="1" dirty="0"/>
              <a:t>термин "краска" тянет к традиционному представлению о жидкой или твердой краске, хотя краска может быть и газообразной.</a:t>
            </a:r>
          </a:p>
          <a:p>
            <a:endParaRPr lang="ru-RU" dirty="0"/>
          </a:p>
        </p:txBody>
      </p:sp>
    </p:spTree>
    <p:extLst>
      <p:ext uri="{BB962C8B-B14F-4D97-AF65-F5344CB8AC3E}">
        <p14:creationId xmlns:p14="http://schemas.microsoft.com/office/powerpoint/2010/main" val="25007647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b="1" dirty="0"/>
              <a:t>ШАГ 1.2. </a:t>
            </a:r>
            <a:r>
              <a:rPr lang="ru-RU" sz="2800" dirty="0"/>
              <a:t>Выделить и записать конфликтующую пару элементов: изделие и инструмент</a:t>
            </a:r>
            <a:r>
              <a:rPr lang="ru-RU" sz="2800" dirty="0" smtClean="0"/>
              <a:t>.</a:t>
            </a:r>
            <a:endParaRPr lang="ru-RU" sz="2800" dirty="0"/>
          </a:p>
        </p:txBody>
      </p:sp>
      <p:sp>
        <p:nvSpPr>
          <p:cNvPr id="3" name="Объект 2"/>
          <p:cNvSpPr>
            <a:spLocks noGrp="1"/>
          </p:cNvSpPr>
          <p:nvPr>
            <p:ph idx="1"/>
          </p:nvPr>
        </p:nvSpPr>
        <p:spPr/>
        <p:txBody>
          <a:bodyPr>
            <a:normAutofit lnSpcReduction="10000"/>
          </a:bodyPr>
          <a:lstStyle/>
          <a:p>
            <a:pPr marL="0" indent="0">
              <a:buNone/>
            </a:pPr>
            <a:r>
              <a:rPr lang="ru-RU" sz="2200" i="1" u="sng" dirty="0" smtClean="0"/>
              <a:t>Правило </a:t>
            </a:r>
            <a:r>
              <a:rPr lang="ru-RU" sz="2200" i="1" u="sng" dirty="0"/>
              <a:t>1</a:t>
            </a:r>
            <a:r>
              <a:rPr lang="ru-RU" sz="2200" dirty="0"/>
              <a:t>. Если инструмент по условиям задачи может иметь два состояния, надо указать оба состояния.</a:t>
            </a:r>
          </a:p>
          <a:p>
            <a:pPr marL="0" indent="0">
              <a:buNone/>
            </a:pPr>
            <a:r>
              <a:rPr lang="ru-RU" sz="2200" i="1" u="sng" dirty="0"/>
              <a:t>Правило 2</a:t>
            </a:r>
            <a:r>
              <a:rPr lang="ru-RU" sz="2200" dirty="0"/>
              <a:t>. Если в задаче есть пары однородных взаимодействующих элементов, достаточно взять одну пару</a:t>
            </a:r>
            <a:r>
              <a:rPr lang="ru-RU" sz="2200" dirty="0" smtClean="0"/>
              <a:t>.</a:t>
            </a:r>
          </a:p>
          <a:p>
            <a:pPr marL="0" indent="0">
              <a:buNone/>
            </a:pPr>
            <a:r>
              <a:rPr lang="ru-RU" b="1" dirty="0" smtClean="0"/>
              <a:t>Примечания</a:t>
            </a:r>
          </a:p>
          <a:p>
            <a:pPr marL="0" indent="0">
              <a:buNone/>
            </a:pPr>
            <a:r>
              <a:rPr lang="ru-RU" sz="2200" b="1" dirty="0"/>
              <a:t>5. </a:t>
            </a:r>
            <a:r>
              <a:rPr lang="ru-RU" sz="2200" dirty="0"/>
              <a:t>Изделием называют элемент, который по условиям задачи надо обработать (изготовить, переместить, изменить, улучшить, защитить от вредного действия, обнаружить, измерить и т. д.). В задачах на обнаружение и изменение изделием может оказаться элемент, являющийся по своей основной функции собственно инструментом, </a:t>
            </a:r>
            <a:r>
              <a:rPr lang="ru-RU" sz="2000" i="1" dirty="0"/>
              <a:t>например шлифовальный круг.</a:t>
            </a:r>
          </a:p>
          <a:p>
            <a:pPr marL="0" indent="0">
              <a:buNone/>
            </a:pPr>
            <a:r>
              <a:rPr lang="ru-RU" sz="2200" dirty="0"/>
              <a:t/>
            </a:r>
            <a:br>
              <a:rPr lang="ru-RU" sz="2200" dirty="0"/>
            </a:br>
            <a:endParaRPr lang="ru-RU" sz="2200" dirty="0"/>
          </a:p>
        </p:txBody>
      </p:sp>
    </p:spTree>
    <p:extLst>
      <p:ext uri="{BB962C8B-B14F-4D97-AF65-F5344CB8AC3E}">
        <p14:creationId xmlns:p14="http://schemas.microsoft.com/office/powerpoint/2010/main" val="12309051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764704"/>
            <a:ext cx="8229600" cy="5712296"/>
          </a:xfrm>
        </p:spPr>
        <p:txBody>
          <a:bodyPr>
            <a:normAutofit/>
          </a:bodyPr>
          <a:lstStyle/>
          <a:p>
            <a:pPr marL="0" indent="0" algn="just">
              <a:buNone/>
            </a:pPr>
            <a:r>
              <a:rPr lang="ru-RU" sz="2200" b="1" dirty="0" smtClean="0"/>
              <a:t>6</a:t>
            </a:r>
            <a:r>
              <a:rPr lang="ru-RU" sz="2200" b="1" dirty="0"/>
              <a:t>. </a:t>
            </a:r>
            <a:r>
              <a:rPr lang="ru-RU" sz="2200" dirty="0"/>
              <a:t>Инструментом называют элемент, с которым непосредственно взаимодействует изделие (фреза, а не станок; огонь, а не горелка). Инструментом являются стандартные детали, из которых собирают изделие. </a:t>
            </a:r>
            <a:r>
              <a:rPr lang="ru-RU" sz="2000" i="1" dirty="0"/>
              <a:t>Например, набор частей игры </a:t>
            </a:r>
            <a:r>
              <a:rPr lang="ru-RU" sz="2000" i="1" dirty="0" smtClean="0"/>
              <a:t>«ЛЕГО" </a:t>
            </a:r>
            <a:r>
              <a:rPr lang="ru-RU" sz="2000" i="1" dirty="0"/>
              <a:t>- это инструмент для изготовления различных моделей</a:t>
            </a:r>
            <a:r>
              <a:rPr lang="ru-RU" sz="2000" i="1" dirty="0" smtClean="0"/>
              <a:t>.</a:t>
            </a:r>
          </a:p>
          <a:p>
            <a:pPr marL="0" indent="0" algn="just">
              <a:buNone/>
            </a:pPr>
            <a:endParaRPr lang="ru-RU" sz="2000" i="1" dirty="0"/>
          </a:p>
          <a:p>
            <a:pPr marL="0" indent="0" algn="just">
              <a:buNone/>
            </a:pPr>
            <a:r>
              <a:rPr lang="ru-RU" sz="2200" b="1" dirty="0"/>
              <a:t>7. </a:t>
            </a:r>
            <a:r>
              <a:rPr lang="ru-RU" sz="2200" dirty="0"/>
              <a:t>Один из элементов конфликтующей пары может быть сдвоенным. Например, даны два разных инструмента, которые должны одновременно действовать на изделие, причем один инструмент мешает другому. Или даны два изделия, которые должны воспринимать действия одного и того же инструмента: одно изделие мешает другому. </a:t>
            </a:r>
          </a:p>
        </p:txBody>
      </p:sp>
    </p:spTree>
    <p:extLst>
      <p:ext uri="{BB962C8B-B14F-4D97-AF65-F5344CB8AC3E}">
        <p14:creationId xmlns:p14="http://schemas.microsoft.com/office/powerpoint/2010/main" val="26593657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b="1" dirty="0"/>
              <a:t>ШАГ 1.3. </a:t>
            </a:r>
            <a:r>
              <a:rPr lang="ru-RU" sz="2400" dirty="0"/>
              <a:t>Составить графические схемы ТП-1 и ТП-2</a:t>
            </a:r>
          </a:p>
        </p:txBody>
      </p:sp>
      <p:sp>
        <p:nvSpPr>
          <p:cNvPr id="3" name="Объект 2"/>
          <p:cNvSpPr>
            <a:spLocks noGrp="1"/>
          </p:cNvSpPr>
          <p:nvPr>
            <p:ph idx="1"/>
          </p:nvPr>
        </p:nvSpPr>
        <p:spPr>
          <a:xfrm>
            <a:off x="457200" y="1268760"/>
            <a:ext cx="8229600" cy="5208240"/>
          </a:xfrm>
        </p:spPr>
        <p:txBody>
          <a:bodyPr>
            <a:normAutofit fontScale="92500" lnSpcReduction="20000"/>
          </a:bodyPr>
          <a:lstStyle/>
          <a:p>
            <a:endParaRPr lang="ru-RU" dirty="0" smtClean="0"/>
          </a:p>
          <a:p>
            <a:endParaRPr lang="ru-RU" dirty="0"/>
          </a:p>
          <a:p>
            <a:endParaRPr lang="ru-RU" dirty="0" smtClean="0"/>
          </a:p>
          <a:p>
            <a:endParaRPr lang="ru-RU" dirty="0"/>
          </a:p>
          <a:p>
            <a:pPr marL="0" indent="0" algn="just">
              <a:buNone/>
            </a:pPr>
            <a:endParaRPr lang="ru-RU" sz="2000" dirty="0" smtClean="0"/>
          </a:p>
          <a:p>
            <a:pPr marL="0" indent="0" algn="just">
              <a:buNone/>
            </a:pPr>
            <a:endParaRPr lang="ru-RU" sz="2000" dirty="0" smtClean="0"/>
          </a:p>
          <a:p>
            <a:pPr marL="0" indent="0" algn="just">
              <a:buNone/>
            </a:pPr>
            <a:r>
              <a:rPr lang="ru-RU" sz="1800" dirty="0" smtClean="0"/>
              <a:t>Шаги </a:t>
            </a:r>
            <a:r>
              <a:rPr lang="ru-RU" sz="1800" dirty="0"/>
              <a:t>1.2 и 1.3 уточняют общую формулировку задачи. Поэтому после шага 1.3 необходимо вернуться к 1.1 и проверить, нет ли несоответствий в линии 1.1 - 1.2 - 1.3. Если несоответствия есть, их надо устранить, откорректировать линию. </a:t>
            </a:r>
            <a:endParaRPr lang="ru-RU" sz="1800" dirty="0" smtClean="0"/>
          </a:p>
          <a:p>
            <a:pPr marL="0" indent="0" algn="just">
              <a:buNone/>
            </a:pPr>
            <a:r>
              <a:rPr lang="ru-RU" sz="1800" b="1" dirty="0"/>
              <a:t>8. </a:t>
            </a:r>
            <a:r>
              <a:rPr lang="ru-RU" sz="1800" dirty="0" smtClean="0"/>
              <a:t>Допустимо </a:t>
            </a:r>
            <a:r>
              <a:rPr lang="ru-RU" sz="1800" dirty="0"/>
              <a:t>использование не табличных схемы типичных </a:t>
            </a:r>
            <a:r>
              <a:rPr lang="ru-RU" sz="1800" dirty="0" smtClean="0"/>
              <a:t>конфликтов, </a:t>
            </a:r>
            <a:r>
              <a:rPr lang="ru-RU" sz="1800" dirty="0"/>
              <a:t>если они лучше отражают сущность конфликта.</a:t>
            </a:r>
          </a:p>
          <a:p>
            <a:pPr marL="0" indent="0" algn="just">
              <a:buNone/>
            </a:pPr>
            <a:r>
              <a:rPr lang="ru-RU" sz="1800" b="1" dirty="0" smtClean="0"/>
              <a:t>9</a:t>
            </a:r>
            <a:r>
              <a:rPr lang="ru-RU" sz="1800" b="1" dirty="0"/>
              <a:t>. </a:t>
            </a:r>
            <a:r>
              <a:rPr lang="ru-RU" sz="1800" dirty="0"/>
              <a:t>В некоторых задачах встречаются многозвенные схемы </a:t>
            </a:r>
            <a:r>
              <a:rPr lang="ru-RU" sz="1800" dirty="0" smtClean="0"/>
              <a:t>конфликтов </a:t>
            </a:r>
            <a:endParaRPr lang="ru-RU" sz="1800" dirty="0"/>
          </a:p>
          <a:p>
            <a:pPr marL="0" indent="0">
              <a:buNone/>
            </a:pPr>
            <a:r>
              <a:rPr lang="ru-RU" sz="1800" b="1" dirty="0"/>
              <a:t>10. </a:t>
            </a:r>
            <a:r>
              <a:rPr lang="ru-RU" sz="1800" dirty="0"/>
              <a:t>Конфликт можно рассматривать не только в пространстве, но и во времени.</a:t>
            </a:r>
          </a:p>
          <a:p>
            <a:pPr marL="0" indent="0">
              <a:buNone/>
            </a:pPr>
            <a:r>
              <a:rPr lang="ru-RU" sz="1800" b="1" dirty="0"/>
              <a:t>11. </a:t>
            </a:r>
            <a:r>
              <a:rPr lang="ru-RU" sz="1800" dirty="0"/>
              <a:t>Шаги 1.2 и 1.3 уточняют общую формулировку задачи. Поэтому после шага 1.3 необходимо вернуться к 1.1 и проверить, нет ли несоответствий в линии 1.1 - 1.2 - 1.3. Если несоответствия есть, их надо устранить, откорректировать линию. </a:t>
            </a:r>
          </a:p>
          <a:p>
            <a:endParaRPr lang="ru-RU" dirty="0"/>
          </a:p>
        </p:txBody>
      </p:sp>
      <p:graphicFrame>
        <p:nvGraphicFramePr>
          <p:cNvPr id="4" name="Объект 3"/>
          <p:cNvGraphicFramePr>
            <a:graphicFrameLocks noChangeAspect="1"/>
          </p:cNvGraphicFramePr>
          <p:nvPr>
            <p:extLst>
              <p:ext uri="{D42A27DB-BD31-4B8C-83A1-F6EECF244321}">
                <p14:modId xmlns:p14="http://schemas.microsoft.com/office/powerpoint/2010/main" val="2315983380"/>
              </p:ext>
            </p:extLst>
          </p:nvPr>
        </p:nvGraphicFramePr>
        <p:xfrm>
          <a:off x="619125" y="1476375"/>
          <a:ext cx="8867775" cy="1771650"/>
        </p:xfrm>
        <a:graphic>
          <a:graphicData uri="http://schemas.openxmlformats.org/presentationml/2006/ole">
            <mc:AlternateContent xmlns:mc="http://schemas.openxmlformats.org/markup-compatibility/2006">
              <mc:Choice xmlns:v="urn:schemas-microsoft-com:vml" Requires="v">
                <p:oleObj spid="_x0000_s1048" name="Документ" r:id="rId4" imgW="8283745" imgH="1715928" progId="Word.Document.12">
                  <p:embed/>
                </p:oleObj>
              </mc:Choice>
              <mc:Fallback>
                <p:oleObj name="Документ" r:id="rId4" imgW="8283745" imgH="1715928" progId="Word.Document.12">
                  <p:embed/>
                  <p:pic>
                    <p:nvPicPr>
                      <p:cNvPr id="0" name=""/>
                      <p:cNvPicPr/>
                      <p:nvPr/>
                    </p:nvPicPr>
                    <p:blipFill>
                      <a:blip r:embed="rId5"/>
                      <a:stretch>
                        <a:fillRect/>
                      </a:stretch>
                    </p:blipFill>
                    <p:spPr>
                      <a:xfrm>
                        <a:off x="619125" y="1476375"/>
                        <a:ext cx="8867775" cy="1771650"/>
                      </a:xfrm>
                      <a:prstGeom prst="rect">
                        <a:avLst/>
                      </a:prstGeom>
                    </p:spPr>
                  </p:pic>
                </p:oleObj>
              </mc:Fallback>
            </mc:AlternateContent>
          </a:graphicData>
        </a:graphic>
      </p:graphicFrame>
    </p:spTree>
    <p:extLst>
      <p:ext uri="{BB962C8B-B14F-4D97-AF65-F5344CB8AC3E}">
        <p14:creationId xmlns:p14="http://schemas.microsoft.com/office/powerpoint/2010/main" val="17099229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764704"/>
            <a:ext cx="8229600" cy="5712296"/>
          </a:xfrm>
        </p:spPr>
        <p:txBody>
          <a:bodyPr>
            <a:normAutofit fontScale="85000" lnSpcReduction="20000"/>
          </a:bodyPr>
          <a:lstStyle/>
          <a:p>
            <a:pPr marL="0" indent="0" algn="just">
              <a:buNone/>
            </a:pPr>
            <a:r>
              <a:rPr lang="ru-RU" sz="2000" b="1" dirty="0"/>
              <a:t>ШАГ 1.4</a:t>
            </a:r>
            <a:r>
              <a:rPr lang="ru-RU" sz="2000" dirty="0"/>
              <a:t>. Выбрать из двух схем </a:t>
            </a:r>
            <a:r>
              <a:rPr lang="ru-RU" sz="2000" dirty="0" smtClean="0"/>
              <a:t>конфликта </a:t>
            </a:r>
            <a:r>
              <a:rPr lang="ru-RU" sz="2000" dirty="0"/>
              <a:t>(ТП-1 и </a:t>
            </a:r>
            <a:r>
              <a:rPr lang="ru-RU" sz="2000" dirty="0" smtClean="0"/>
              <a:t>ТП-2</a:t>
            </a:r>
            <a:r>
              <a:rPr lang="ru-RU" sz="2000" dirty="0"/>
              <a:t>) ту, которая обеспечивает наилучшее осуществление главного производственного процесса (основной функции технической системы, указанной в условиях задачи).</a:t>
            </a:r>
          </a:p>
          <a:p>
            <a:pPr marL="0" indent="0" algn="just">
              <a:buNone/>
            </a:pPr>
            <a:r>
              <a:rPr lang="ru-RU" sz="2000" dirty="0"/>
              <a:t>Указать, что является главным производственным процессом</a:t>
            </a:r>
            <a:r>
              <a:rPr lang="ru-RU" sz="2000" dirty="0" smtClean="0"/>
              <a:t>.</a:t>
            </a:r>
          </a:p>
          <a:p>
            <a:pPr marL="0" indent="0" algn="just">
              <a:buNone/>
            </a:pPr>
            <a:r>
              <a:rPr lang="ru-RU" sz="2000" b="1" dirty="0"/>
              <a:t>Примечания</a:t>
            </a:r>
          </a:p>
          <a:p>
            <a:pPr marL="0" indent="0" algn="just">
              <a:buNone/>
            </a:pPr>
            <a:r>
              <a:rPr lang="ru-RU" sz="2000" dirty="0"/>
              <a:t>12. Выбирая одну из двух схем конфликта, мы выбираем и одно из двух противоположных состояний инструмента. Дальнейшее решение должно быть привязано именно к этому состоянию. Нельзя, например, подменять "малое количество проводников" каким-то "оптимальным количеством". АРИЗ требует обострения, а не сглаживания конфликта.</a:t>
            </a:r>
          </a:p>
          <a:p>
            <a:pPr marL="0" indent="0" algn="just">
              <a:buNone/>
            </a:pPr>
            <a:r>
              <a:rPr lang="ru-RU" sz="2000" dirty="0"/>
              <a:t>"Вцепившись" в одно состояние инструмента, мы в дальнейшем должны добиться, чтобы при этом состоянии появилось положительное свойство, присущее другому состоянию. Проводников мало, и увеличивать их число мы не будем, но в результате решения молнии должны отводиться так, словно проводников очень много.</a:t>
            </a:r>
          </a:p>
          <a:p>
            <a:pPr marL="0" indent="0" algn="just">
              <a:buNone/>
            </a:pPr>
            <a:r>
              <a:rPr lang="ru-RU" sz="2000" dirty="0"/>
              <a:t>13. С определением главного производственного процесса (ГПП) иногда возникают трудности в задачах на измерение. Измерение почти всегда производят ради изменения, т. е. обработки детали, выпуска продукции. Поэтому ГПП в измерительных задачах - это ГПП всей измерительной системы, а не измерительной ее части. Например, необходимо измерять давление внутри выпускаемых электроламп. ГПП - не измерение давления, а выпуск ламп. Исключением являются только некоторые задачи на измерение в научных целях.</a:t>
            </a:r>
          </a:p>
          <a:p>
            <a:pPr marL="0" indent="0" algn="just">
              <a:buNone/>
            </a:pPr>
            <a:endParaRPr lang="ru-RU" sz="2000" dirty="0"/>
          </a:p>
          <a:p>
            <a:pPr marL="0" indent="0" algn="just">
              <a:buNone/>
            </a:pPr>
            <a:endParaRPr lang="ru-RU" sz="2000" dirty="0" smtClean="0"/>
          </a:p>
          <a:p>
            <a:pPr marL="0" indent="0" algn="just">
              <a:buNone/>
            </a:pPr>
            <a:endParaRPr lang="ru-RU" sz="2000" dirty="0"/>
          </a:p>
          <a:p>
            <a:pPr algn="just"/>
            <a:endParaRPr lang="ru-RU" dirty="0"/>
          </a:p>
        </p:txBody>
      </p:sp>
    </p:spTree>
    <p:extLst>
      <p:ext uri="{BB962C8B-B14F-4D97-AF65-F5344CB8AC3E}">
        <p14:creationId xmlns:p14="http://schemas.microsoft.com/office/powerpoint/2010/main" val="25619508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92696"/>
            <a:ext cx="8229600" cy="5784304"/>
          </a:xfrm>
        </p:spPr>
        <p:txBody>
          <a:bodyPr>
            <a:normAutofit/>
          </a:bodyPr>
          <a:lstStyle/>
          <a:p>
            <a:pPr marL="0" indent="0" algn="just">
              <a:buNone/>
            </a:pPr>
            <a:r>
              <a:rPr lang="ru-RU" sz="2200" b="1" dirty="0"/>
              <a:t>ШАГ 1.5. </a:t>
            </a:r>
            <a:r>
              <a:rPr lang="ru-RU" sz="2200" dirty="0"/>
              <a:t>Усилить конфликт, указав предельное состояние (действие) элементов.</a:t>
            </a:r>
          </a:p>
          <a:p>
            <a:pPr marL="0" indent="0" algn="just">
              <a:buNone/>
            </a:pPr>
            <a:r>
              <a:rPr lang="ru-RU" sz="2200" i="1" u="sng" dirty="0" smtClean="0"/>
              <a:t>Правило </a:t>
            </a:r>
            <a:r>
              <a:rPr lang="ru-RU" sz="2200" i="1" u="sng" dirty="0"/>
              <a:t>3. </a:t>
            </a:r>
            <a:r>
              <a:rPr lang="ru-RU" sz="2200" dirty="0"/>
              <a:t>Большая часть задач содержит конфликты типа "много элементов" и "мало элементов" ("сильный элемент" - "слабый элемент" и т. д.). </a:t>
            </a:r>
          </a:p>
          <a:p>
            <a:pPr marL="0" indent="0" algn="just">
              <a:buNone/>
            </a:pPr>
            <a:r>
              <a:rPr lang="ru-RU" sz="2200" dirty="0"/>
              <a:t>Конфликты типа "мало элементов" при усилении надо приводить к одному виду - "ноль элементов" ("отсутствующий элемент").</a:t>
            </a:r>
          </a:p>
          <a:p>
            <a:pPr marL="0" indent="0" algn="just">
              <a:buNone/>
            </a:pPr>
            <a:r>
              <a:rPr lang="ru-RU" sz="2200" b="1" dirty="0" smtClean="0"/>
              <a:t>ШАГ </a:t>
            </a:r>
            <a:r>
              <a:rPr lang="ru-RU" sz="2200" b="1" dirty="0"/>
              <a:t>1.6. </a:t>
            </a:r>
            <a:r>
              <a:rPr lang="ru-RU" sz="2200" dirty="0"/>
              <a:t>Записать формулировку модели задачи, указав:</a:t>
            </a:r>
            <a:br>
              <a:rPr lang="ru-RU" sz="2200" dirty="0"/>
            </a:br>
            <a:r>
              <a:rPr lang="ru-RU" sz="2200" dirty="0" smtClean="0"/>
              <a:t>1.конфликтующую </a:t>
            </a:r>
            <a:r>
              <a:rPr lang="ru-RU" sz="2200" dirty="0"/>
              <a:t>пару; </a:t>
            </a:r>
          </a:p>
          <a:p>
            <a:pPr marL="0" indent="0" algn="just">
              <a:buNone/>
            </a:pPr>
            <a:r>
              <a:rPr lang="ru-RU" sz="2200" dirty="0" smtClean="0"/>
              <a:t>2.усиленную </a:t>
            </a:r>
            <a:r>
              <a:rPr lang="ru-RU" sz="2200" dirty="0"/>
              <a:t>формулировку конфликта; </a:t>
            </a:r>
          </a:p>
          <a:p>
            <a:pPr marL="0" indent="0" algn="just">
              <a:buNone/>
            </a:pPr>
            <a:r>
              <a:rPr lang="ru-RU" sz="2200" dirty="0" smtClean="0"/>
              <a:t>3.что </a:t>
            </a:r>
            <a:r>
              <a:rPr lang="ru-RU" sz="2200" dirty="0"/>
              <a:t>должен сделать вводимый для решения задачи икс-элемент (что он должен сохранить и что должен устранить, улучшить, обеспечить и т.д</a:t>
            </a:r>
            <a:r>
              <a:rPr lang="ru-RU" sz="2200" dirty="0" smtClean="0"/>
              <a:t>.).</a:t>
            </a:r>
          </a:p>
        </p:txBody>
      </p:sp>
    </p:spTree>
    <p:extLst>
      <p:ext uri="{BB962C8B-B14F-4D97-AF65-F5344CB8AC3E}">
        <p14:creationId xmlns:p14="http://schemas.microsoft.com/office/powerpoint/2010/main" val="31824598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1196752"/>
            <a:ext cx="8229600" cy="5568280"/>
          </a:xfrm>
        </p:spPr>
        <p:txBody>
          <a:bodyPr>
            <a:normAutofit/>
          </a:bodyPr>
          <a:lstStyle/>
          <a:p>
            <a:pPr marL="0" indent="0" algn="just">
              <a:buNone/>
            </a:pPr>
            <a:r>
              <a:rPr lang="ru-RU" sz="2200" dirty="0"/>
              <a:t>При этом часто оказывается возможным уточнить выбранную схему конфликта, указав в ней Х-элемент, например</a:t>
            </a:r>
            <a:r>
              <a:rPr lang="ru-RU" b="1" dirty="0"/>
              <a:t>, </a:t>
            </a:r>
            <a:r>
              <a:rPr lang="ru-RU" sz="2200" dirty="0"/>
              <a:t>так:</a:t>
            </a:r>
            <a:r>
              <a:rPr lang="ru-RU" dirty="0"/>
              <a:t> </a:t>
            </a:r>
            <a:endParaRPr lang="ru-RU" dirty="0" smtClean="0"/>
          </a:p>
          <a:p>
            <a:pPr marL="0" indent="0" algn="just">
              <a:buNone/>
            </a:pPr>
            <a:endParaRPr lang="ru-RU" b="1" dirty="0"/>
          </a:p>
          <a:p>
            <a:pPr marL="0" indent="0" algn="just">
              <a:buNone/>
            </a:pPr>
            <a:endParaRPr lang="ru-RU" b="1" dirty="0" smtClean="0"/>
          </a:p>
          <a:p>
            <a:pPr marL="0" indent="0" algn="just">
              <a:buNone/>
            </a:pPr>
            <a:endParaRPr lang="ru-RU" b="1" dirty="0"/>
          </a:p>
          <a:p>
            <a:pPr marL="0" indent="0" algn="just">
              <a:buNone/>
            </a:pPr>
            <a:endParaRPr lang="ru-RU" b="1" dirty="0" smtClean="0"/>
          </a:p>
          <a:p>
            <a:pPr marL="0" indent="0" algn="just">
              <a:buNone/>
            </a:pPr>
            <a:endParaRPr lang="ru-RU" b="1" dirty="0" smtClean="0"/>
          </a:p>
          <a:p>
            <a:pPr marL="0" indent="0" algn="just">
              <a:buNone/>
            </a:pPr>
            <a:endParaRPr lang="ru-RU" b="1" dirty="0" smtClean="0"/>
          </a:p>
          <a:p>
            <a:pPr marL="0" indent="0" algn="just">
              <a:buNone/>
            </a:pPr>
            <a:endParaRPr lang="ru-RU" b="1" dirty="0" smtClean="0"/>
          </a:p>
          <a:p>
            <a:pPr marL="0" indent="0">
              <a:buNone/>
            </a:pPr>
            <a:r>
              <a:rPr lang="ru-RU" dirty="0"/>
              <a:t/>
            </a:r>
            <a:br>
              <a:rPr lang="ru-RU" dirty="0"/>
            </a:br>
            <a:endParaRPr lang="ru-RU"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5365" y="2852936"/>
            <a:ext cx="7848872"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38081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b="1" dirty="0"/>
              <a:t>ШАГ 1.7. </a:t>
            </a:r>
            <a:r>
              <a:rPr lang="ru-RU" sz="2400" dirty="0"/>
              <a:t>Проверить возможность применения системы стандартов к решению модели задачи.</a:t>
            </a:r>
            <a:br>
              <a:rPr lang="ru-RU" sz="2400" dirty="0"/>
            </a:br>
            <a:endParaRPr lang="ru-RU" sz="2400" dirty="0"/>
          </a:p>
        </p:txBody>
      </p:sp>
      <p:sp>
        <p:nvSpPr>
          <p:cNvPr id="3" name="Объект 2"/>
          <p:cNvSpPr>
            <a:spLocks noGrp="1"/>
          </p:cNvSpPr>
          <p:nvPr>
            <p:ph idx="1"/>
          </p:nvPr>
        </p:nvSpPr>
        <p:spPr/>
        <p:txBody>
          <a:bodyPr/>
          <a:lstStyle/>
          <a:p>
            <a:pPr marL="0" indent="0">
              <a:buNone/>
            </a:pPr>
            <a:r>
              <a:rPr lang="ru-RU" sz="2200" dirty="0"/>
              <a:t>Если задача не решена, перейти ко второй части АРИЗ. Если задача решена, можно перейти к седьмой части АРИЗ, хотя и в этом случае рекомендуется продолжить анализ со второй части.</a:t>
            </a:r>
            <a:endParaRPr lang="ru-RU" sz="2200" dirty="0" smtClean="0"/>
          </a:p>
          <a:p>
            <a:pPr marL="0" indent="0">
              <a:buNone/>
            </a:pPr>
            <a:r>
              <a:rPr lang="ru-RU" sz="2200" i="1" u="sng" dirty="0" smtClean="0"/>
              <a:t>Примечание</a:t>
            </a:r>
            <a:endParaRPr lang="ru-RU" sz="2200" i="1" u="sng" dirty="0"/>
          </a:p>
          <a:p>
            <a:pPr marL="0" indent="0">
              <a:buNone/>
            </a:pPr>
            <a:r>
              <a:rPr lang="ru-RU" sz="2200" dirty="0"/>
              <a:t>17. Анализ по первой части АРИЗ и построение модели существенно проясняют задачу и во многих случаях позволяют увидеть стандартные черты в нестандартных задачах. Это открывает возможность более эффективного использования стандартов, чем при применении их в исходной формулировке задачи. </a:t>
            </a:r>
          </a:p>
          <a:p>
            <a:endParaRPr lang="ru-RU" dirty="0"/>
          </a:p>
        </p:txBody>
      </p:sp>
    </p:spTree>
    <p:extLst>
      <p:ext uri="{BB962C8B-B14F-4D97-AF65-F5344CB8AC3E}">
        <p14:creationId xmlns:p14="http://schemas.microsoft.com/office/powerpoint/2010/main" val="33993979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ЧАСТЬ 2. АНАЛИЗ МОДЕЛИ ЗАДАЧИ</a:t>
            </a:r>
          </a:p>
        </p:txBody>
      </p:sp>
      <p:sp>
        <p:nvSpPr>
          <p:cNvPr id="3" name="Объект 2"/>
          <p:cNvSpPr>
            <a:spLocks noGrp="1"/>
          </p:cNvSpPr>
          <p:nvPr>
            <p:ph idx="1"/>
          </p:nvPr>
        </p:nvSpPr>
        <p:spPr/>
        <p:txBody>
          <a:bodyPr/>
          <a:lstStyle/>
          <a:p>
            <a:pPr marL="0" indent="0">
              <a:buNone/>
            </a:pPr>
            <a:r>
              <a:rPr lang="ru-RU" b="1" dirty="0"/>
              <a:t>Шаг 2.1. </a:t>
            </a:r>
            <a:r>
              <a:rPr lang="ru-RU" dirty="0"/>
              <a:t>Определить оперативную зону (ОЗ) </a:t>
            </a:r>
          </a:p>
          <a:p>
            <a:pPr marL="0" indent="0">
              <a:buNone/>
            </a:pPr>
            <a:r>
              <a:rPr lang="ru-RU" b="1" dirty="0"/>
              <a:t>Шаг 2.2. </a:t>
            </a:r>
            <a:r>
              <a:rPr lang="ru-RU" dirty="0"/>
              <a:t>Определить оперативное время (ОВ)</a:t>
            </a:r>
          </a:p>
          <a:p>
            <a:pPr marL="0" indent="0">
              <a:buNone/>
            </a:pPr>
            <a:r>
              <a:rPr lang="ru-RU" b="1" dirty="0"/>
              <a:t>Шаг 2.3. </a:t>
            </a:r>
            <a:r>
              <a:rPr lang="ru-RU" dirty="0"/>
              <a:t>Определить вещественно-полевые ресурсы (ВПР) </a:t>
            </a:r>
            <a:endParaRPr lang="ru-RU" dirty="0" smtClean="0"/>
          </a:p>
          <a:p>
            <a:pPr marL="0" indent="0">
              <a:buNone/>
            </a:pPr>
            <a:endParaRPr lang="ru-RU" dirty="0"/>
          </a:p>
          <a:p>
            <a:pPr marL="0" indent="0" algn="ctr">
              <a:buNone/>
            </a:pPr>
            <a:r>
              <a:rPr lang="ru-RU" dirty="0"/>
              <a:t>Цель второй части АРИЗ - учет имеющихся ресурсов, которые можно использовать при решении задачи: ресурсов пространств, времени, веществ и полей.</a:t>
            </a:r>
          </a:p>
          <a:p>
            <a:endParaRPr lang="ru-RU" dirty="0"/>
          </a:p>
        </p:txBody>
      </p:sp>
    </p:spTree>
    <p:extLst>
      <p:ext uri="{BB962C8B-B14F-4D97-AF65-F5344CB8AC3E}">
        <p14:creationId xmlns:p14="http://schemas.microsoft.com/office/powerpoint/2010/main" val="84238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b="1" dirty="0"/>
              <a:t>СХЕМЫ ТИПИЧНЫХ КОНФЛИКТОВ В МОДЕЛЯХ ЗАДАЧ</a:t>
            </a:r>
            <a:br>
              <a:rPr lang="ru-RU" sz="2400" b="1" dirty="0"/>
            </a:br>
            <a:endParaRPr lang="ru-RU" sz="2400" b="1"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1080786218"/>
              </p:ext>
            </p:extLst>
          </p:nvPr>
        </p:nvGraphicFramePr>
        <p:xfrm>
          <a:off x="457200" y="1600200"/>
          <a:ext cx="8229600" cy="3682561"/>
        </p:xfrm>
        <a:graphic>
          <a:graphicData uri="http://schemas.openxmlformats.org/drawingml/2006/table">
            <a:tbl>
              <a:tblPr firstRow="1" bandRow="1">
                <a:tableStyleId>{5C22544A-7EE6-4342-B048-85BDC9FD1C3A}</a:tableStyleId>
              </a:tblPr>
              <a:tblGrid>
                <a:gridCol w="4114800"/>
                <a:gridCol w="4114800"/>
              </a:tblGrid>
              <a:tr h="1271183">
                <a:tc>
                  <a:txBody>
                    <a:bodyPr/>
                    <a:lstStyle/>
                    <a:p>
                      <a:r>
                        <a:rPr lang="ru-RU" sz="1800" b="0" dirty="0" smtClean="0">
                          <a:solidFill>
                            <a:schemeClr val="tx1"/>
                          </a:solidFill>
                        </a:rPr>
                        <a:t>1. ПРОТИВОДЕЙСТВИЕ</a:t>
                      </a:r>
                      <a:endParaRPr lang="ru-RU" sz="18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ru-RU" sz="1400" b="0" dirty="0" smtClean="0">
                          <a:solidFill>
                            <a:schemeClr val="tx1"/>
                          </a:solidFill>
                        </a:rPr>
                        <a:t>А действует на Б полезно (сплошная стрелка), но при этом постоянно или на отдельных этапах возникает обратное вредное действие (волнистая стрелка). </a:t>
                      </a:r>
                    </a:p>
                    <a:p>
                      <a:endParaRPr lang="ru-RU" sz="1400" b="0" dirty="0" smtClean="0">
                        <a:solidFill>
                          <a:schemeClr val="tx1"/>
                        </a:solidFill>
                      </a:endParaRPr>
                    </a:p>
                    <a:p>
                      <a:r>
                        <a:rPr lang="ru-RU" sz="1400" b="0" dirty="0" smtClean="0">
                          <a:solidFill>
                            <a:schemeClr val="tx1"/>
                          </a:solidFill>
                        </a:rPr>
                        <a:t>Требуется устранить вредное действие, сохранив полезное действие. </a:t>
                      </a:r>
                    </a:p>
                    <a:p>
                      <a:endParaRPr lang="ru-RU"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823281">
                <a:tc>
                  <a:txBody>
                    <a:bodyPr/>
                    <a:lstStyle/>
                    <a:p>
                      <a:r>
                        <a:rPr lang="ru-RU" sz="1600" dirty="0">
                          <a:effectLst/>
                          <a:latin typeface="Verdana"/>
                        </a:rPr>
                        <a:t>2. СОПРЯЖЕННОЕ ДЕЙСТВИЕ</a:t>
                      </a:r>
                      <a:br>
                        <a:rPr lang="ru-RU" sz="1600" dirty="0">
                          <a:effectLst/>
                          <a:latin typeface="Verdana"/>
                        </a:rPr>
                      </a:br>
                      <a:r>
                        <a:rPr lang="ru-RU" sz="1600" dirty="0">
                          <a:effectLst/>
                          <a:latin typeface="Verdana"/>
                        </a:rPr>
                        <a:t/>
                      </a:r>
                      <a:br>
                        <a:rPr lang="ru-RU" sz="1600" dirty="0">
                          <a:effectLst/>
                          <a:latin typeface="Verdana"/>
                        </a:rPr>
                      </a:br>
                      <a:endParaRPr lang="ru-RU" sz="1600" dirty="0">
                        <a:effectLst/>
                        <a:latin typeface="Verdan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just"/>
                      <a:r>
                        <a:rPr lang="ru-RU" sz="1100" dirty="0">
                          <a:effectLst/>
                          <a:latin typeface="Verdana"/>
                        </a:rPr>
                        <a:t>П</a:t>
                      </a:r>
                      <a:r>
                        <a:rPr lang="ru-RU" sz="1400" dirty="0">
                          <a:effectLst/>
                          <a:latin typeface="Verdana"/>
                        </a:rPr>
                        <a:t>олезное действие А на Б в чем-то оказывается вредным действием на это же Б (например, на разных этапах работы одно и то же действие может быть то полезным, то вредным). </a:t>
                      </a:r>
                      <a:br>
                        <a:rPr lang="ru-RU" sz="1400" dirty="0">
                          <a:effectLst/>
                          <a:latin typeface="Verdana"/>
                        </a:rPr>
                      </a:br>
                      <a:r>
                        <a:rPr lang="ru-RU" sz="1400" dirty="0">
                          <a:effectLst/>
                          <a:latin typeface="Verdana"/>
                        </a:rPr>
                        <a:t/>
                      </a:r>
                      <a:br>
                        <a:rPr lang="ru-RU" sz="1400" dirty="0">
                          <a:effectLst/>
                          <a:latin typeface="Verdana"/>
                        </a:rPr>
                      </a:br>
                      <a:r>
                        <a:rPr lang="ru-RU" sz="1400" dirty="0">
                          <a:effectLst/>
                          <a:latin typeface="Verdana"/>
                        </a:rPr>
                        <a:t>Требуется устранить вредное действие, сохранив полезное.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3437" y="3861048"/>
            <a:ext cx="1905000" cy="87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2267942"/>
            <a:ext cx="1905000"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83156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908720"/>
            <a:ext cx="8229600" cy="5568280"/>
          </a:xfrm>
        </p:spPr>
        <p:txBody>
          <a:bodyPr>
            <a:normAutofit/>
          </a:bodyPr>
          <a:lstStyle/>
          <a:p>
            <a:pPr marL="0" indent="0">
              <a:buNone/>
            </a:pPr>
            <a:r>
              <a:rPr lang="ru-RU" b="1" dirty="0"/>
              <a:t>ШАГ 2.1. </a:t>
            </a:r>
            <a:r>
              <a:rPr lang="ru-RU" dirty="0"/>
              <a:t>Определить оперативную зону (ОЗ). </a:t>
            </a:r>
          </a:p>
          <a:p>
            <a:pPr marL="0" indent="0">
              <a:buNone/>
            </a:pPr>
            <a:r>
              <a:rPr lang="ru-RU" i="1" u="sng" dirty="0"/>
              <a:t>Примечание</a:t>
            </a:r>
          </a:p>
          <a:p>
            <a:pPr marL="0" indent="0">
              <a:buNone/>
            </a:pPr>
            <a:r>
              <a:rPr lang="ru-RU" b="1" dirty="0"/>
              <a:t>18. </a:t>
            </a:r>
            <a:r>
              <a:rPr lang="ru-RU" dirty="0"/>
              <a:t>В простейшем случае оперативная зона - это пространство, в пределах которого возникает конфликт, указанный в модели задачи.</a:t>
            </a:r>
          </a:p>
          <a:p>
            <a:pPr marL="0" indent="0">
              <a:buNone/>
            </a:pPr>
            <a:r>
              <a:rPr lang="ru-RU" b="1" dirty="0"/>
              <a:t>ШАГ 2.2. </a:t>
            </a:r>
            <a:r>
              <a:rPr lang="ru-RU" dirty="0"/>
              <a:t>Определить оперативное время (ОВ).</a:t>
            </a:r>
          </a:p>
          <a:p>
            <a:pPr marL="0" indent="0">
              <a:buNone/>
            </a:pPr>
            <a:r>
              <a:rPr lang="ru-RU" i="1" u="sng" dirty="0"/>
              <a:t>Примечание</a:t>
            </a:r>
          </a:p>
          <a:p>
            <a:pPr marL="0" indent="0">
              <a:buNone/>
            </a:pPr>
            <a:r>
              <a:rPr lang="ru-RU" b="1" dirty="0"/>
              <a:t>19.  </a:t>
            </a:r>
            <a:r>
              <a:rPr lang="ru-RU" dirty="0"/>
              <a:t>Оперативное время - это имеющиеся ресурсы времени:</a:t>
            </a:r>
          </a:p>
          <a:p>
            <a:pPr marL="0" indent="0">
              <a:buNone/>
            </a:pPr>
            <a:r>
              <a:rPr lang="ru-RU" dirty="0"/>
              <a:t>конфликтное время Т1 и время до конфликта Т2. </a:t>
            </a:r>
          </a:p>
          <a:p>
            <a:pPr marL="0" indent="0">
              <a:buNone/>
            </a:pPr>
            <a:r>
              <a:rPr lang="ru-RU" dirty="0"/>
              <a:t>Конфликт (особенно быстротечный, кратковременный) иногда может быть устранен (предотвращен) в течение Т2.</a:t>
            </a:r>
          </a:p>
          <a:p>
            <a:endParaRPr lang="ru-RU" dirty="0"/>
          </a:p>
        </p:txBody>
      </p:sp>
    </p:spTree>
    <p:extLst>
      <p:ext uri="{BB962C8B-B14F-4D97-AF65-F5344CB8AC3E}">
        <p14:creationId xmlns:p14="http://schemas.microsoft.com/office/powerpoint/2010/main" val="9280625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229600" cy="5928320"/>
          </a:xfrm>
        </p:spPr>
        <p:txBody>
          <a:bodyPr>
            <a:normAutofit fontScale="70000" lnSpcReduction="20000"/>
          </a:bodyPr>
          <a:lstStyle/>
          <a:p>
            <a:pPr marL="0" indent="0">
              <a:buNone/>
            </a:pPr>
            <a:r>
              <a:rPr lang="ru-RU" b="1" dirty="0"/>
              <a:t>ШАГ 2.3. </a:t>
            </a:r>
            <a:r>
              <a:rPr lang="ru-RU" dirty="0"/>
              <a:t>Определить вещественно-полевые ресурсы (ВПР) рассматриваемой системы, внешней среды и изделия. Составить список ВПР.</a:t>
            </a:r>
          </a:p>
          <a:p>
            <a:pPr marL="0" indent="0">
              <a:buNone/>
            </a:pPr>
            <a:r>
              <a:rPr lang="ru-RU" i="1" u="sng" dirty="0"/>
              <a:t>Примечания</a:t>
            </a:r>
          </a:p>
          <a:p>
            <a:pPr marL="0" indent="0">
              <a:buNone/>
            </a:pPr>
            <a:r>
              <a:rPr lang="ru-RU" b="1" dirty="0"/>
              <a:t>20. </a:t>
            </a:r>
            <a:r>
              <a:rPr lang="ru-RU" dirty="0"/>
              <a:t>Вещественно-полевые ресурсы - это вещества и поля, которые уже имеются или могут быть легко получены по условиям задачи. ВПР бывают трех видов:</a:t>
            </a:r>
          </a:p>
          <a:p>
            <a:pPr marL="0" indent="0">
              <a:buNone/>
            </a:pPr>
            <a:r>
              <a:rPr lang="ru-RU" dirty="0"/>
              <a:t>1.	Внутрисистемные</a:t>
            </a:r>
          </a:p>
          <a:p>
            <a:pPr marL="0" indent="0">
              <a:buNone/>
            </a:pPr>
            <a:r>
              <a:rPr lang="ru-RU" dirty="0"/>
              <a:t>а) ВПР инструмента;</a:t>
            </a:r>
          </a:p>
          <a:p>
            <a:pPr marL="0" indent="0">
              <a:buNone/>
            </a:pPr>
            <a:r>
              <a:rPr lang="ru-RU" dirty="0"/>
              <a:t>б) ВПР изделия. </a:t>
            </a:r>
          </a:p>
          <a:p>
            <a:pPr marL="0" indent="0">
              <a:buNone/>
            </a:pPr>
            <a:r>
              <a:rPr lang="ru-RU" dirty="0"/>
              <a:t>2.	</a:t>
            </a:r>
            <a:r>
              <a:rPr lang="ru-RU" dirty="0" err="1"/>
              <a:t>Внешнесистемные</a:t>
            </a:r>
            <a:endParaRPr lang="ru-RU" dirty="0"/>
          </a:p>
          <a:p>
            <a:pPr marL="0" indent="0">
              <a:buNone/>
            </a:pPr>
            <a:r>
              <a:rPr lang="ru-RU" dirty="0"/>
              <a:t>а) ВПР среды, специфической именно для данной задачи, например вода в задаче о частицах в жидкости оптической чистоты;</a:t>
            </a:r>
          </a:p>
          <a:p>
            <a:pPr marL="0" indent="0">
              <a:buNone/>
            </a:pPr>
            <a:r>
              <a:rPr lang="ru-RU" dirty="0"/>
              <a:t>б) ВПР, общие для любой внешней среды, "фоновые" поля, например гравитационные, магнитное поле Земли. </a:t>
            </a:r>
          </a:p>
          <a:p>
            <a:pPr marL="0" indent="0">
              <a:buNone/>
            </a:pPr>
            <a:r>
              <a:rPr lang="ru-RU" dirty="0"/>
              <a:t>3.	</a:t>
            </a:r>
            <a:r>
              <a:rPr lang="ru-RU" dirty="0" err="1"/>
              <a:t>Надсистемные</a:t>
            </a:r>
            <a:endParaRPr lang="ru-RU" dirty="0"/>
          </a:p>
          <a:p>
            <a:pPr marL="0" indent="0">
              <a:buNone/>
            </a:pPr>
            <a:r>
              <a:rPr lang="ru-RU" dirty="0"/>
              <a:t>а) отходы посторонней системы (если такая система доступна по условию задачи),</a:t>
            </a:r>
          </a:p>
          <a:p>
            <a:pPr marL="0" indent="0">
              <a:buNone/>
            </a:pPr>
            <a:r>
              <a:rPr lang="ru-RU" dirty="0"/>
              <a:t>б) "копеечные" - очень дешевые посторонние элементы, стоимостью которых можно пренебречь.</a:t>
            </a:r>
          </a:p>
          <a:p>
            <a:pPr marL="0" indent="0">
              <a:buNone/>
            </a:pPr>
            <a:r>
              <a:rPr lang="ru-RU" dirty="0"/>
              <a:t>При решении конкретной мини-задачи желательно получить результат при минимальном расходовании ВПР. Поэтому целесообразно использовать в первую очередь внутрисистемные ВПР, затем </a:t>
            </a:r>
            <a:r>
              <a:rPr lang="ru-RU" dirty="0" err="1"/>
              <a:t>внешнесистемные</a:t>
            </a:r>
            <a:r>
              <a:rPr lang="ru-RU" dirty="0"/>
              <a:t> ВПР и в последнюю очередь </a:t>
            </a:r>
            <a:r>
              <a:rPr lang="ru-RU" dirty="0" err="1"/>
              <a:t>надсистемные</a:t>
            </a:r>
            <a:r>
              <a:rPr lang="ru-RU" dirty="0"/>
              <a:t> ВПР. При развитии же полученного ответа и при решении задач на прогнозирование (т. е. макси-задач) целесообразно задействовать максимум различных ВПР.</a:t>
            </a:r>
          </a:p>
          <a:p>
            <a:pPr marL="0" indent="0">
              <a:buNone/>
            </a:pPr>
            <a:endParaRPr lang="ru-RU" dirty="0"/>
          </a:p>
        </p:txBody>
      </p:sp>
    </p:spTree>
    <p:extLst>
      <p:ext uri="{BB962C8B-B14F-4D97-AF65-F5344CB8AC3E}">
        <p14:creationId xmlns:p14="http://schemas.microsoft.com/office/powerpoint/2010/main" val="31738725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229600" cy="6000328"/>
          </a:xfrm>
        </p:spPr>
        <p:txBody>
          <a:bodyPr>
            <a:normAutofit fontScale="85000" lnSpcReduction="10000"/>
          </a:bodyPr>
          <a:lstStyle/>
          <a:p>
            <a:pPr marL="0" indent="0" algn="just">
              <a:buNone/>
            </a:pPr>
            <a:r>
              <a:rPr lang="ru-RU" b="1" dirty="0"/>
              <a:t>21. </a:t>
            </a:r>
            <a:r>
              <a:rPr lang="ru-RU" dirty="0"/>
              <a:t>Как известно, изделие - неизменяемый элемент. Какие же ресурсы могут быть в изделии? Изделие действительно нельзя изменять, т. е. нецелесообразно менять при решении мини-задачи.</a:t>
            </a:r>
          </a:p>
          <a:p>
            <a:pPr marL="0" indent="0" algn="just">
              <a:buNone/>
            </a:pPr>
            <a:r>
              <a:rPr lang="ru-RU" dirty="0" smtClean="0"/>
              <a:t>Но </a:t>
            </a:r>
            <a:r>
              <a:rPr lang="ru-RU" dirty="0"/>
              <a:t>иногда изделие может:</a:t>
            </a:r>
          </a:p>
          <a:p>
            <a:pPr marL="0" indent="0" algn="just">
              <a:buNone/>
            </a:pPr>
            <a:r>
              <a:rPr lang="ru-RU" dirty="0"/>
              <a:t>а) изменяться само;</a:t>
            </a:r>
          </a:p>
          <a:p>
            <a:pPr marL="0" indent="0" algn="just">
              <a:buNone/>
            </a:pPr>
            <a:r>
              <a:rPr lang="ru-RU" dirty="0"/>
              <a:t>б) допускать расходование (т. е. изменение) какой-то части, когда его (изделия) в целом неограниченно много (например, ветер и т.д.);</a:t>
            </a:r>
          </a:p>
          <a:p>
            <a:pPr marL="0" indent="0" algn="just">
              <a:buNone/>
            </a:pPr>
            <a:r>
              <a:rPr lang="ru-RU" dirty="0"/>
              <a:t>в) допускать переход в надсистему (кирпич не меняется, но меняется дом);</a:t>
            </a:r>
          </a:p>
          <a:p>
            <a:pPr marL="0" indent="0" algn="just">
              <a:buNone/>
            </a:pPr>
            <a:r>
              <a:rPr lang="ru-RU" dirty="0"/>
              <a:t>г) допускать использование </a:t>
            </a:r>
            <a:r>
              <a:rPr lang="ru-RU" dirty="0" err="1"/>
              <a:t>микроуровневых</a:t>
            </a:r>
            <a:r>
              <a:rPr lang="ru-RU" dirty="0"/>
              <a:t> структур;</a:t>
            </a:r>
          </a:p>
          <a:p>
            <a:pPr marL="0" indent="0" algn="just">
              <a:buNone/>
            </a:pPr>
            <a:r>
              <a:rPr lang="ru-RU" dirty="0"/>
              <a:t>д) допускать соединение с "ничем", т.е. с пустотой;</a:t>
            </a:r>
          </a:p>
          <a:p>
            <a:pPr marL="0" indent="0" algn="just">
              <a:buNone/>
            </a:pPr>
            <a:r>
              <a:rPr lang="ru-RU" dirty="0"/>
              <a:t>е) допускать изменение на время.</a:t>
            </a:r>
          </a:p>
          <a:p>
            <a:pPr marL="0" indent="0" algn="just">
              <a:buNone/>
            </a:pPr>
            <a:r>
              <a:rPr lang="ru-RU" dirty="0"/>
              <a:t>Таким образом, изделие входит в ВПР лишь в тех сравнительно редких случаях, когда его можно легко менять, не меняя.</a:t>
            </a:r>
          </a:p>
          <a:p>
            <a:pPr marL="0" indent="0" algn="just">
              <a:buNone/>
            </a:pPr>
            <a:r>
              <a:rPr lang="ru-RU" b="1" dirty="0" smtClean="0"/>
              <a:t>22</a:t>
            </a:r>
            <a:r>
              <a:rPr lang="ru-RU" b="1" dirty="0"/>
              <a:t>. </a:t>
            </a:r>
            <a:r>
              <a:rPr lang="ru-RU" dirty="0"/>
              <a:t>ВПР - это имеющиеся ресурсы. Их выгодно использовать в первую очередь. Если они окажутся недостаточными, можно привлечь другие вещества и поля. Анализ ВПР на шаге 2.3 является предварительным.</a:t>
            </a:r>
          </a:p>
          <a:p>
            <a:pPr marL="0" indent="0" algn="just">
              <a:buNone/>
            </a:pPr>
            <a:endParaRPr lang="ru-RU" dirty="0"/>
          </a:p>
        </p:txBody>
      </p:sp>
    </p:spTree>
    <p:extLst>
      <p:ext uri="{BB962C8B-B14F-4D97-AF65-F5344CB8AC3E}">
        <p14:creationId xmlns:p14="http://schemas.microsoft.com/office/powerpoint/2010/main" val="15459786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ЧАСТЬ 3. ОПРЕДЕЛЕНИЕ ИКР И ФП</a:t>
            </a:r>
          </a:p>
        </p:txBody>
      </p:sp>
      <p:sp>
        <p:nvSpPr>
          <p:cNvPr id="3" name="Объект 2"/>
          <p:cNvSpPr>
            <a:spLocks noGrp="1"/>
          </p:cNvSpPr>
          <p:nvPr>
            <p:ph idx="1"/>
          </p:nvPr>
        </p:nvSpPr>
        <p:spPr/>
        <p:txBody>
          <a:bodyPr/>
          <a:lstStyle/>
          <a:p>
            <a:pPr marL="0" indent="0">
              <a:buNone/>
            </a:pPr>
            <a:r>
              <a:rPr lang="ru-RU" b="1" dirty="0"/>
              <a:t>Шаг 3.1. </a:t>
            </a:r>
            <a:r>
              <a:rPr lang="ru-RU" dirty="0"/>
              <a:t>Формулировка идеального конечного результата (ИКР-1)</a:t>
            </a:r>
          </a:p>
          <a:p>
            <a:pPr marL="0" indent="0">
              <a:buNone/>
            </a:pPr>
            <a:r>
              <a:rPr lang="ru-RU" b="1" dirty="0"/>
              <a:t>Шаг 3.2. </a:t>
            </a:r>
            <a:r>
              <a:rPr lang="ru-RU" dirty="0"/>
              <a:t>Усиление формулировки ИКР-1</a:t>
            </a:r>
          </a:p>
          <a:p>
            <a:pPr marL="0" indent="0">
              <a:buNone/>
            </a:pPr>
            <a:r>
              <a:rPr lang="ru-RU" b="1" dirty="0"/>
              <a:t>Шаг 3.3. </a:t>
            </a:r>
            <a:r>
              <a:rPr lang="ru-RU" dirty="0"/>
              <a:t>Формулировка физического противоречия (ФП) на макроуровне</a:t>
            </a:r>
          </a:p>
          <a:p>
            <a:pPr marL="0" indent="0">
              <a:buNone/>
            </a:pPr>
            <a:r>
              <a:rPr lang="ru-RU" b="1" dirty="0"/>
              <a:t>Шаг 3.4. </a:t>
            </a:r>
            <a:r>
              <a:rPr lang="ru-RU" dirty="0"/>
              <a:t>Формулировка физического противоречия на микроуровне</a:t>
            </a:r>
          </a:p>
          <a:p>
            <a:pPr marL="0" indent="0">
              <a:buNone/>
            </a:pPr>
            <a:r>
              <a:rPr lang="ru-RU" b="1" dirty="0"/>
              <a:t>Шаг 3.5. </a:t>
            </a:r>
            <a:r>
              <a:rPr lang="ru-RU" dirty="0"/>
              <a:t>Формулировка идеального конечного результата (ИКР-2)</a:t>
            </a:r>
          </a:p>
          <a:p>
            <a:pPr marL="0" indent="0">
              <a:buNone/>
            </a:pPr>
            <a:r>
              <a:rPr lang="ru-RU" b="1" dirty="0"/>
              <a:t>Шаг 3.6. </a:t>
            </a:r>
            <a:r>
              <a:rPr lang="ru-RU" dirty="0"/>
              <a:t>Применение стандартов</a:t>
            </a:r>
          </a:p>
          <a:p>
            <a:pPr marL="0" indent="0">
              <a:buNone/>
            </a:pPr>
            <a:endParaRPr lang="ru-RU" dirty="0"/>
          </a:p>
        </p:txBody>
      </p:sp>
    </p:spTree>
    <p:extLst>
      <p:ext uri="{BB962C8B-B14F-4D97-AF65-F5344CB8AC3E}">
        <p14:creationId xmlns:p14="http://schemas.microsoft.com/office/powerpoint/2010/main" val="31799139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92696"/>
            <a:ext cx="8229600" cy="5784304"/>
          </a:xfrm>
        </p:spPr>
        <p:txBody>
          <a:bodyPr>
            <a:normAutofit/>
          </a:bodyPr>
          <a:lstStyle/>
          <a:p>
            <a:pPr marL="0" indent="0" algn="just">
              <a:buNone/>
            </a:pPr>
            <a:r>
              <a:rPr lang="ru-RU" dirty="0"/>
              <a:t>В результате применения третьей части АРИЗ должен </a:t>
            </a:r>
            <a:r>
              <a:rPr lang="ru-RU" dirty="0" err="1"/>
              <a:t>сформулироваться</a:t>
            </a:r>
            <a:r>
              <a:rPr lang="ru-RU" dirty="0"/>
              <a:t> образ идеального решения (ИКР). Определяется также и физическое противоречие (ФП), мешающее достижению ИКР. Не всегда возможно достичь идеального решения. Но ИКР указывает направление на наиболее сильный ответ.</a:t>
            </a:r>
          </a:p>
          <a:p>
            <a:pPr marL="0" indent="0" algn="just">
              <a:buNone/>
            </a:pPr>
            <a:endParaRPr lang="ru-RU" dirty="0"/>
          </a:p>
          <a:p>
            <a:pPr marL="0" indent="0" algn="just">
              <a:buNone/>
            </a:pPr>
            <a:r>
              <a:rPr lang="ru-RU" b="1" dirty="0"/>
              <a:t>ШАГ 3.1. </a:t>
            </a:r>
            <a:r>
              <a:rPr lang="ru-RU" dirty="0"/>
              <a:t>Записать формулировку ИКР-1: </a:t>
            </a:r>
          </a:p>
          <a:p>
            <a:pPr marL="0" indent="0" algn="just">
              <a:buNone/>
            </a:pPr>
            <a:r>
              <a:rPr lang="ru-RU" dirty="0"/>
              <a:t>икс-элемент, </a:t>
            </a:r>
            <a:r>
              <a:rPr lang="ru-RU" dirty="0" smtClean="0"/>
              <a:t>абсолютно </a:t>
            </a:r>
            <a:r>
              <a:rPr lang="ru-RU" dirty="0"/>
              <a:t>не усложняя систему и не вызывая вредных явлений, </a:t>
            </a:r>
            <a:r>
              <a:rPr lang="ru-RU" dirty="0" smtClean="0"/>
              <a:t>устраняет (</a:t>
            </a:r>
            <a:r>
              <a:rPr lang="ru-RU" dirty="0"/>
              <a:t>указать вредное действие) </a:t>
            </a:r>
            <a:r>
              <a:rPr lang="ru-RU" dirty="0" smtClean="0"/>
              <a:t>в </a:t>
            </a:r>
            <a:r>
              <a:rPr lang="ru-RU" dirty="0"/>
              <a:t>течение оперативного времени (ОВ) </a:t>
            </a:r>
            <a:r>
              <a:rPr lang="ru-RU" dirty="0" smtClean="0"/>
              <a:t>в </a:t>
            </a:r>
            <a:r>
              <a:rPr lang="ru-RU" dirty="0"/>
              <a:t>пределах оперативной зоны (ОЗ), </a:t>
            </a:r>
            <a:r>
              <a:rPr lang="ru-RU" dirty="0" smtClean="0"/>
              <a:t>сохраняя </a:t>
            </a:r>
            <a:r>
              <a:rPr lang="ru-RU" dirty="0"/>
              <a:t>способность инструмента совершать </a:t>
            </a:r>
            <a:r>
              <a:rPr lang="ru-RU" dirty="0" smtClean="0"/>
              <a:t>(</a:t>
            </a:r>
            <a:r>
              <a:rPr lang="ru-RU" dirty="0"/>
              <a:t>указать полезное действие).</a:t>
            </a:r>
          </a:p>
          <a:p>
            <a:pPr marL="0" indent="0" algn="just">
              <a:buNone/>
            </a:pPr>
            <a:endParaRPr lang="ru-RU" dirty="0"/>
          </a:p>
        </p:txBody>
      </p:sp>
    </p:spTree>
    <p:extLst>
      <p:ext uri="{BB962C8B-B14F-4D97-AF65-F5344CB8AC3E}">
        <p14:creationId xmlns:p14="http://schemas.microsoft.com/office/powerpoint/2010/main" val="33267305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92696"/>
            <a:ext cx="8229600" cy="5784304"/>
          </a:xfrm>
        </p:spPr>
        <p:txBody>
          <a:bodyPr>
            <a:normAutofit/>
          </a:bodyPr>
          <a:lstStyle/>
          <a:p>
            <a:pPr marL="0" indent="0" algn="just">
              <a:buNone/>
            </a:pPr>
            <a:r>
              <a:rPr lang="ru-RU" i="1" u="sng" dirty="0"/>
              <a:t>Примечание </a:t>
            </a:r>
          </a:p>
          <a:p>
            <a:pPr marL="0" indent="0" algn="just">
              <a:buNone/>
            </a:pPr>
            <a:r>
              <a:rPr lang="ru-RU" b="1" dirty="0"/>
              <a:t>23. </a:t>
            </a:r>
            <a:r>
              <a:rPr lang="ru-RU" dirty="0"/>
              <a:t>Кроме конфликта "вредное действие связано с полезным действием" возможны и другие конфликты, например "введение нового полезного действия вызывает усложнение системы" или "одно полезное действие несовместимо с другим". Поэтому приведенная в 3.1 формулировка ИКР - только образец, по типу которого необходимо записывать ИКР.</a:t>
            </a:r>
          </a:p>
          <a:p>
            <a:pPr marL="0" indent="0" algn="just">
              <a:buNone/>
            </a:pPr>
            <a:endParaRPr lang="ru-RU" dirty="0"/>
          </a:p>
          <a:p>
            <a:pPr marL="0" indent="0" algn="just">
              <a:buNone/>
            </a:pPr>
            <a:r>
              <a:rPr lang="ru-RU" dirty="0"/>
              <a:t>Общий смысл любых формулировок ИКР: приобретение полезного качества (или устранение вредного) не должно сопровождаться ухудшением других качеств (или появлением вредного качества).</a:t>
            </a:r>
          </a:p>
          <a:p>
            <a:pPr marL="0" indent="0" algn="just">
              <a:buNone/>
            </a:pPr>
            <a:endParaRPr lang="ru-RU" dirty="0"/>
          </a:p>
        </p:txBody>
      </p:sp>
    </p:spTree>
    <p:extLst>
      <p:ext uri="{BB962C8B-B14F-4D97-AF65-F5344CB8AC3E}">
        <p14:creationId xmlns:p14="http://schemas.microsoft.com/office/powerpoint/2010/main" val="33540248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400" dirty="0"/>
              <a:t>ШАГ 3.2. Усилить формулировку ИКР-1 дополнительным требованием: в систему </a:t>
            </a:r>
            <a:r>
              <a:rPr lang="ru-RU" sz="2400" dirty="0" err="1"/>
              <a:t>нельз</a:t>
            </a:r>
            <a:r>
              <a:rPr lang="ru-RU" sz="2400" dirty="0"/>
              <a:t> вводить новые вещества и поля, необходимо использовать ВПР.</a:t>
            </a:r>
          </a:p>
        </p:txBody>
      </p:sp>
      <p:sp>
        <p:nvSpPr>
          <p:cNvPr id="3" name="Объект 2"/>
          <p:cNvSpPr>
            <a:spLocks noGrp="1"/>
          </p:cNvSpPr>
          <p:nvPr>
            <p:ph idx="1"/>
          </p:nvPr>
        </p:nvSpPr>
        <p:spPr/>
        <p:txBody>
          <a:bodyPr>
            <a:normAutofit fontScale="85000" lnSpcReduction="20000"/>
          </a:bodyPr>
          <a:lstStyle/>
          <a:p>
            <a:pPr marL="0" indent="0">
              <a:buNone/>
            </a:pPr>
            <a:r>
              <a:rPr lang="ru-RU" i="1" u="sng" dirty="0"/>
              <a:t>Примечание</a:t>
            </a:r>
          </a:p>
          <a:p>
            <a:pPr marL="0" indent="0">
              <a:buNone/>
            </a:pPr>
            <a:r>
              <a:rPr lang="ru-RU" b="1" dirty="0"/>
              <a:t>24. </a:t>
            </a:r>
            <a:r>
              <a:rPr lang="ru-RU" dirty="0"/>
              <a:t>При решении мини-задачи, в соответствии с примечанием 20 и 21, следует рассматривать используемые ВПР в такой последовательности:</a:t>
            </a:r>
          </a:p>
          <a:p>
            <a:pPr marL="0" indent="0">
              <a:buNone/>
            </a:pPr>
            <a:r>
              <a:rPr lang="ru-RU" dirty="0"/>
              <a:t>•	ВПР инструмента; </a:t>
            </a:r>
          </a:p>
          <a:p>
            <a:pPr marL="0" indent="0">
              <a:buNone/>
            </a:pPr>
            <a:r>
              <a:rPr lang="ru-RU" dirty="0"/>
              <a:t>•	ВПР внешней среды; </a:t>
            </a:r>
          </a:p>
          <a:p>
            <a:pPr marL="0" indent="0">
              <a:buNone/>
            </a:pPr>
            <a:r>
              <a:rPr lang="ru-RU" dirty="0"/>
              <a:t>•	побочные ВПР; </a:t>
            </a:r>
          </a:p>
          <a:p>
            <a:pPr marL="0" indent="0">
              <a:buNone/>
            </a:pPr>
            <a:r>
              <a:rPr lang="ru-RU" dirty="0"/>
              <a:t>•	ВПР изделия (если нет запрета по примечанию 21).</a:t>
            </a:r>
          </a:p>
          <a:p>
            <a:pPr marL="0" indent="0">
              <a:buNone/>
            </a:pPr>
            <a:r>
              <a:rPr lang="ru-RU" dirty="0"/>
              <a:t>Наличие разных ВПР обуславливает существование четырех линий дальнейшего анализа. Практически условия задачи обычно сокращают часть линий. При решении мини-задачи достаточно вести анализ до получения идеи ответа; если идея получена, например, на "линии инструмента", можно не проверять другие линии. При решении макси-задачи целесообразно проверить все существующие в данном случае линии, т. е., получив ответ, например, на "линии инструмента", следует проверить также линии внешней среды, побочных ВПР и изделия. </a:t>
            </a:r>
          </a:p>
          <a:p>
            <a:pPr marL="0" indent="0">
              <a:buNone/>
            </a:pPr>
            <a:endParaRPr lang="ru-RU" dirty="0"/>
          </a:p>
        </p:txBody>
      </p:sp>
    </p:spTree>
    <p:extLst>
      <p:ext uri="{BB962C8B-B14F-4D97-AF65-F5344CB8AC3E}">
        <p14:creationId xmlns:p14="http://schemas.microsoft.com/office/powerpoint/2010/main" val="30158539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20688"/>
            <a:ext cx="8229600" cy="5856312"/>
          </a:xfrm>
        </p:spPr>
        <p:txBody>
          <a:bodyPr>
            <a:normAutofit fontScale="92500"/>
          </a:bodyPr>
          <a:lstStyle/>
          <a:p>
            <a:pPr marL="0" indent="0" algn="just">
              <a:buNone/>
            </a:pPr>
            <a:r>
              <a:rPr lang="ru-RU" dirty="0"/>
              <a:t>При обучении АРИЗ последовательный анализ постепенно заменяется параллельным: вырабатывается умение переносить идею ответа с одной линии на другую. Это - так называемое "</a:t>
            </a:r>
            <a:r>
              <a:rPr lang="ru-RU" dirty="0" err="1"/>
              <a:t>многоэкранное</a:t>
            </a:r>
            <a:r>
              <a:rPr lang="ru-RU" dirty="0"/>
              <a:t> мышление": умение одновременно видеть изменения в надсистеме, системе и подсистемах.</a:t>
            </a:r>
          </a:p>
          <a:p>
            <a:pPr marL="0" indent="0" algn="just">
              <a:buNone/>
            </a:pPr>
            <a:endParaRPr lang="ru-RU" dirty="0"/>
          </a:p>
          <a:p>
            <a:pPr marL="0" indent="0" algn="just">
              <a:buNone/>
            </a:pPr>
            <a:r>
              <a:rPr lang="ru-RU" dirty="0" smtClean="0"/>
              <a:t>Решение </a:t>
            </a:r>
            <a:r>
              <a:rPr lang="ru-RU" dirty="0"/>
              <a:t>задачи сопровождается ломкой старых представлений. Возникают новые представления, с трудом отражаемые словами. </a:t>
            </a:r>
            <a:r>
              <a:rPr lang="ru-RU" sz="2200" dirty="0"/>
              <a:t>Как, например, обозначить свойства краски растворяться, не растворяясь (красить, не крася...)? </a:t>
            </a:r>
          </a:p>
          <a:p>
            <a:pPr marL="0" indent="0" algn="just">
              <a:buNone/>
            </a:pPr>
            <a:endParaRPr lang="ru-RU" sz="2200" dirty="0"/>
          </a:p>
          <a:p>
            <a:pPr marL="0" indent="0" algn="just">
              <a:buNone/>
            </a:pPr>
            <a:r>
              <a:rPr lang="ru-RU" dirty="0"/>
              <a:t>При работе с АРИЗ записи надо вести простыми, не техническими, даже "детскими" словами, всячески избегая </a:t>
            </a:r>
            <a:r>
              <a:rPr lang="ru-RU" dirty="0" err="1"/>
              <a:t>спецтерминов</a:t>
            </a:r>
            <a:r>
              <a:rPr lang="ru-RU" dirty="0"/>
              <a:t> (они увеличивают психологическую инерцию).</a:t>
            </a:r>
          </a:p>
          <a:p>
            <a:pPr marL="0" indent="0" algn="just">
              <a:buNone/>
            </a:pPr>
            <a:endParaRPr lang="ru-RU" dirty="0"/>
          </a:p>
        </p:txBody>
      </p:sp>
    </p:spTree>
    <p:extLst>
      <p:ext uri="{BB962C8B-B14F-4D97-AF65-F5344CB8AC3E}">
        <p14:creationId xmlns:p14="http://schemas.microsoft.com/office/powerpoint/2010/main" val="19316465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400" dirty="0"/>
              <a:t>ШАГ 3.3. Записать формулировку физического противоречия на макроуровне: </a:t>
            </a:r>
            <a:br>
              <a:rPr lang="ru-RU" sz="2400" dirty="0"/>
            </a:br>
            <a:endParaRPr lang="ru-RU" sz="2400" dirty="0"/>
          </a:p>
        </p:txBody>
      </p:sp>
      <p:sp>
        <p:nvSpPr>
          <p:cNvPr id="3" name="Объект 2"/>
          <p:cNvSpPr>
            <a:spLocks noGrp="1"/>
          </p:cNvSpPr>
          <p:nvPr>
            <p:ph idx="1"/>
          </p:nvPr>
        </p:nvSpPr>
        <p:spPr>
          <a:xfrm>
            <a:off x="457200" y="1196752"/>
            <a:ext cx="8229600" cy="5280248"/>
          </a:xfrm>
        </p:spPr>
        <p:txBody>
          <a:bodyPr>
            <a:normAutofit fontScale="92500" lnSpcReduction="10000"/>
          </a:bodyPr>
          <a:lstStyle/>
          <a:p>
            <a:pPr marL="0" indent="0" algn="just">
              <a:buNone/>
            </a:pPr>
            <a:endParaRPr lang="ru-RU" dirty="0"/>
          </a:p>
          <a:p>
            <a:pPr marL="0" indent="0" algn="just">
              <a:buNone/>
            </a:pPr>
            <a:r>
              <a:rPr lang="ru-RU" dirty="0"/>
              <a:t>       оперативная зона </a:t>
            </a:r>
            <a:r>
              <a:rPr lang="ru-RU" dirty="0" smtClean="0"/>
              <a:t>в </a:t>
            </a:r>
            <a:r>
              <a:rPr lang="ru-RU" dirty="0"/>
              <a:t>течение оперативного </a:t>
            </a:r>
            <a:r>
              <a:rPr lang="ru-RU" dirty="0" smtClean="0"/>
              <a:t>времени </a:t>
            </a:r>
            <a:r>
              <a:rPr lang="ru-RU" dirty="0"/>
              <a:t>должна (указать физическое </a:t>
            </a:r>
            <a:r>
              <a:rPr lang="ru-RU" dirty="0" err="1"/>
              <a:t>макросостояние</a:t>
            </a:r>
            <a:r>
              <a:rPr lang="ru-RU" dirty="0"/>
              <a:t>, например "быть горячей"), </a:t>
            </a:r>
            <a:r>
              <a:rPr lang="ru-RU" dirty="0" smtClean="0"/>
              <a:t> </a:t>
            </a:r>
            <a:r>
              <a:rPr lang="ru-RU" dirty="0"/>
              <a:t>чтобы выполнять (указать одно из конфликтующих действий), </a:t>
            </a:r>
            <a:r>
              <a:rPr lang="ru-RU" dirty="0" smtClean="0"/>
              <a:t>и </a:t>
            </a:r>
            <a:r>
              <a:rPr lang="ru-RU" dirty="0"/>
              <a:t>не должна (указать противоположное физическое </a:t>
            </a:r>
            <a:r>
              <a:rPr lang="ru-RU" dirty="0" err="1"/>
              <a:t>макросостояние</a:t>
            </a:r>
            <a:r>
              <a:rPr lang="ru-RU" dirty="0"/>
              <a:t>, например "быть холодной"), </a:t>
            </a:r>
            <a:r>
              <a:rPr lang="ru-RU" dirty="0" smtClean="0"/>
              <a:t>чтобы </a:t>
            </a:r>
            <a:r>
              <a:rPr lang="ru-RU" dirty="0"/>
              <a:t>выполнять (указать другое конфликтующее действие или требование).</a:t>
            </a:r>
          </a:p>
          <a:p>
            <a:pPr marL="0" indent="0" algn="just">
              <a:buNone/>
            </a:pPr>
            <a:r>
              <a:rPr lang="ru-RU" i="1" u="sng" dirty="0"/>
              <a:t>Примечания </a:t>
            </a:r>
          </a:p>
          <a:p>
            <a:pPr marL="0" indent="0" algn="just">
              <a:buNone/>
            </a:pPr>
            <a:r>
              <a:rPr lang="ru-RU" b="1" dirty="0"/>
              <a:t>25. </a:t>
            </a:r>
            <a:r>
              <a:rPr lang="ru-RU" dirty="0"/>
              <a:t>Физическим противоречием (ФП) называют противоположные требования к физическому состоянию оперативной зоны.</a:t>
            </a:r>
          </a:p>
          <a:p>
            <a:pPr marL="0" indent="0" algn="just">
              <a:buNone/>
            </a:pPr>
            <a:r>
              <a:rPr lang="ru-RU" b="1" dirty="0" smtClean="0"/>
              <a:t>26</a:t>
            </a:r>
            <a:r>
              <a:rPr lang="ru-RU" b="1" dirty="0"/>
              <a:t>. </a:t>
            </a:r>
            <a:r>
              <a:rPr lang="ru-RU" dirty="0"/>
              <a:t>Если составление полной формулировки ФП вызывает затруднения, можно составить краткую формулировку: </a:t>
            </a:r>
            <a:r>
              <a:rPr lang="ru-RU" dirty="0" smtClean="0"/>
              <a:t>элемент </a:t>
            </a:r>
            <a:r>
              <a:rPr lang="ru-RU" dirty="0"/>
              <a:t>(или часть элемента в оперативной зоне) </a:t>
            </a:r>
            <a:r>
              <a:rPr lang="ru-RU" dirty="0" smtClean="0"/>
              <a:t>должен </a:t>
            </a:r>
            <a:r>
              <a:rPr lang="ru-RU" dirty="0"/>
              <a:t>быть, чтобы (указать</a:t>
            </a:r>
            <a:r>
              <a:rPr lang="ru-RU" dirty="0" smtClean="0"/>
              <a:t>), </a:t>
            </a:r>
            <a:r>
              <a:rPr lang="ru-RU" dirty="0"/>
              <a:t>и не должен быть, чтобы (указать).</a:t>
            </a:r>
          </a:p>
          <a:p>
            <a:pPr marL="0" indent="0" algn="just">
              <a:buNone/>
            </a:pPr>
            <a:endParaRPr lang="ru-RU" dirty="0"/>
          </a:p>
        </p:txBody>
      </p:sp>
    </p:spTree>
    <p:extLst>
      <p:ext uri="{BB962C8B-B14F-4D97-AF65-F5344CB8AC3E}">
        <p14:creationId xmlns:p14="http://schemas.microsoft.com/office/powerpoint/2010/main" val="12681528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29600" cy="807368"/>
          </a:xfrm>
        </p:spPr>
        <p:txBody>
          <a:bodyPr>
            <a:normAutofit fontScale="90000"/>
          </a:bodyPr>
          <a:lstStyle/>
          <a:p>
            <a:r>
              <a:rPr lang="ru-RU" sz="2400" b="1" dirty="0"/>
              <a:t>ШАГ 3.4. </a:t>
            </a:r>
            <a:r>
              <a:rPr lang="ru-RU" sz="2400" dirty="0"/>
              <a:t>Записать формулировку физического противоречия на микроуровне: </a:t>
            </a:r>
          </a:p>
        </p:txBody>
      </p:sp>
      <p:sp>
        <p:nvSpPr>
          <p:cNvPr id="3" name="Объект 2"/>
          <p:cNvSpPr>
            <a:spLocks noGrp="1"/>
          </p:cNvSpPr>
          <p:nvPr>
            <p:ph idx="1"/>
          </p:nvPr>
        </p:nvSpPr>
        <p:spPr>
          <a:xfrm>
            <a:off x="457200" y="1340768"/>
            <a:ext cx="8229600" cy="5136232"/>
          </a:xfrm>
        </p:spPr>
        <p:txBody>
          <a:bodyPr>
            <a:noAutofit/>
          </a:bodyPr>
          <a:lstStyle/>
          <a:p>
            <a:pPr marL="0" indent="0" algn="just">
              <a:buNone/>
            </a:pPr>
            <a:r>
              <a:rPr lang="ru-RU" sz="1800" dirty="0" smtClean="0"/>
              <a:t>в </a:t>
            </a:r>
            <a:r>
              <a:rPr lang="ru-RU" sz="1800" dirty="0"/>
              <a:t>оперативной зоне должны быть частицы вещества (указать их физическое состояние или действие), чтобы обеспечить (указать требуемое по 3.3. </a:t>
            </a:r>
            <a:r>
              <a:rPr lang="ru-RU" sz="1800" dirty="0" err="1"/>
              <a:t>макросостояние</a:t>
            </a:r>
            <a:r>
              <a:rPr lang="ru-RU" sz="1800" dirty="0"/>
              <a:t>), и не должны быть такие частицы (или должны быть частицы с противоположным состоянием или действием), чтобы обеспечить (указать требуемое по 3.3. другое </a:t>
            </a:r>
            <a:r>
              <a:rPr lang="ru-RU" sz="1800" dirty="0" err="1"/>
              <a:t>макросостояние</a:t>
            </a:r>
            <a:r>
              <a:rPr lang="ru-RU" sz="1800" dirty="0" smtClean="0"/>
              <a:t>).</a:t>
            </a:r>
          </a:p>
          <a:p>
            <a:pPr marL="0" indent="0" algn="just">
              <a:buNone/>
            </a:pPr>
            <a:r>
              <a:rPr lang="ru-RU" sz="1800" i="1" u="sng" dirty="0"/>
              <a:t>Примечания </a:t>
            </a:r>
          </a:p>
          <a:p>
            <a:pPr marL="0" indent="0" algn="just">
              <a:buNone/>
            </a:pPr>
            <a:r>
              <a:rPr lang="ru-RU" sz="1800" b="1" dirty="0"/>
              <a:t>27. </a:t>
            </a:r>
            <a:r>
              <a:rPr lang="ru-RU" sz="1800" dirty="0"/>
              <a:t>При выполнении шага 3.4. еще нет необходимости конкретизировать понятие "частицы". Это могут быть, например, домены, молекулы, ионы и т.д.</a:t>
            </a:r>
          </a:p>
          <a:p>
            <a:pPr marL="0" indent="0" algn="just">
              <a:buNone/>
            </a:pPr>
            <a:r>
              <a:rPr lang="ru-RU" sz="1800" b="1" dirty="0"/>
              <a:t>28. </a:t>
            </a:r>
            <a:r>
              <a:rPr lang="ru-RU" sz="1800" dirty="0"/>
              <a:t>Частицы могут оказаться: а) просто частицами вещества, б) частицами вещества в сочетании с каким-то полем и (реже) в) "частицами поля".</a:t>
            </a:r>
          </a:p>
          <a:p>
            <a:pPr marL="0" indent="0" algn="just">
              <a:buNone/>
            </a:pPr>
            <a:r>
              <a:rPr lang="ru-RU" sz="1800" b="1" dirty="0"/>
              <a:t>29. </a:t>
            </a:r>
            <a:r>
              <a:rPr lang="ru-RU" sz="1800" dirty="0"/>
              <a:t>Если задача имеет решение только на макроуровне, 3.4. может не получиться, потому что дает дополнительную информацию: задача решается на макроуровне.</a:t>
            </a:r>
          </a:p>
          <a:p>
            <a:pPr marL="0" indent="0" algn="just">
              <a:buNone/>
            </a:pPr>
            <a:r>
              <a:rPr lang="ru-RU" sz="1800" dirty="0" smtClean="0"/>
              <a:t>Три </a:t>
            </a:r>
            <a:r>
              <a:rPr lang="ru-RU" sz="1800" dirty="0"/>
              <a:t>первые части АРИЗ существенно перестраивают исходную задачу. Итог этой перестройки подводит шаг 3.5. Составляя формулировку ИКР-2, мы одновременно получаем новую задачу - физическую. В дальнейшем надо решать именно эту задачу.</a:t>
            </a:r>
          </a:p>
          <a:p>
            <a:pPr marL="0" indent="0" algn="just">
              <a:buNone/>
            </a:pPr>
            <a:endParaRPr lang="ru-RU" sz="1800" dirty="0"/>
          </a:p>
        </p:txBody>
      </p:sp>
    </p:spTree>
    <p:extLst>
      <p:ext uri="{BB962C8B-B14F-4D97-AF65-F5344CB8AC3E}">
        <p14:creationId xmlns:p14="http://schemas.microsoft.com/office/powerpoint/2010/main" val="40388595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1456630340"/>
              </p:ext>
            </p:extLst>
          </p:nvPr>
        </p:nvGraphicFramePr>
        <p:xfrm>
          <a:off x="457200" y="765175"/>
          <a:ext cx="8229600" cy="5878721"/>
        </p:xfrm>
        <a:graphic>
          <a:graphicData uri="http://schemas.openxmlformats.org/drawingml/2006/table">
            <a:tbl>
              <a:tblPr firstRow="1" bandRow="1">
                <a:tableStyleId>{5940675A-B579-460E-94D1-54222C63F5DA}</a:tableStyleId>
              </a:tblPr>
              <a:tblGrid>
                <a:gridCol w="4114800"/>
                <a:gridCol w="4114800"/>
              </a:tblGrid>
              <a:tr h="1367681">
                <a:tc>
                  <a:txBody>
                    <a:bodyPr/>
                    <a:lstStyle/>
                    <a:p>
                      <a:r>
                        <a:rPr lang="ru-RU" sz="1600" dirty="0" smtClean="0"/>
                        <a:t>3. СОПРЯЖЕННОЕ ДЕЙСТВИЕ</a:t>
                      </a:r>
                    </a:p>
                    <a:p>
                      <a:endParaRPr lang="ru-RU" dirty="0" smtClean="0"/>
                    </a:p>
                    <a:p>
                      <a:endParaRPr lang="ru-RU" dirty="0" smtClean="0"/>
                    </a:p>
                    <a:p>
                      <a:endParaRPr lang="ru-RU" dirty="0" smtClean="0"/>
                    </a:p>
                  </a:txBody>
                  <a:tcPr/>
                </a:tc>
                <a:tc>
                  <a:txBody>
                    <a:bodyPr/>
                    <a:lstStyle/>
                    <a:p>
                      <a:r>
                        <a:rPr lang="ru-RU" sz="1400" dirty="0" smtClean="0"/>
                        <a:t>Полезное действие А на одну часть Б оказывается вредным для другой части Б. </a:t>
                      </a:r>
                    </a:p>
                    <a:p>
                      <a:endParaRPr lang="ru-RU" sz="1400" dirty="0" smtClean="0"/>
                    </a:p>
                    <a:p>
                      <a:r>
                        <a:rPr lang="ru-RU" sz="1400" dirty="0" smtClean="0"/>
                        <a:t>Требуется устранить вредное действие на Б2, сохранив полезное действие на Б1. </a:t>
                      </a:r>
                      <a:endParaRPr lang="ru-RU" sz="1400" dirty="0"/>
                    </a:p>
                  </a:txBody>
                  <a:tcPr/>
                </a:tc>
              </a:tr>
              <a:tr h="370840">
                <a:tc>
                  <a:txBody>
                    <a:bodyPr/>
                    <a:lstStyle/>
                    <a:p>
                      <a:r>
                        <a:rPr lang="ru-RU" sz="1600" dirty="0" smtClean="0"/>
                        <a:t>4. СОПРЯЖЕННОЕ ДЕЙСТВИЕ</a:t>
                      </a:r>
                    </a:p>
                    <a:p>
                      <a:endParaRPr lang="ru-RU" sz="1600" dirty="0" smtClean="0"/>
                    </a:p>
                    <a:p>
                      <a:endParaRPr lang="ru-RU" sz="1600" dirty="0" smtClean="0"/>
                    </a:p>
                    <a:p>
                      <a:endParaRPr lang="ru-RU" sz="1600" dirty="0" smtClean="0"/>
                    </a:p>
                    <a:p>
                      <a:endParaRPr lang="ru-RU" sz="1600" dirty="0"/>
                    </a:p>
                  </a:txBody>
                  <a:tcPr/>
                </a:tc>
                <a:tc>
                  <a:txBody>
                    <a:bodyPr/>
                    <a:lstStyle/>
                    <a:p>
                      <a:r>
                        <a:rPr lang="ru-RU" sz="1400" dirty="0" smtClean="0"/>
                        <a:t>Полезное действие А на Б является вредным действием на В (причем А, Б и В образуют систему). </a:t>
                      </a:r>
                    </a:p>
                    <a:p>
                      <a:endParaRPr lang="ru-RU" sz="1400" dirty="0" smtClean="0"/>
                    </a:p>
                    <a:p>
                      <a:r>
                        <a:rPr lang="ru-RU" sz="1400" dirty="0" smtClean="0"/>
                        <a:t>Требуется устранить вредное действие, сохранив полезное и не разрушив систему. </a:t>
                      </a:r>
                      <a:endParaRPr lang="ru-RU" sz="1400" dirty="0"/>
                    </a:p>
                  </a:txBody>
                  <a:tcPr/>
                </a:tc>
              </a:tr>
              <a:tr h="370840">
                <a:tc>
                  <a:txBody>
                    <a:bodyPr/>
                    <a:lstStyle/>
                    <a:p>
                      <a:r>
                        <a:rPr lang="ru-RU" sz="1600" dirty="0" smtClean="0"/>
                        <a:t>5. СОПРЯЖЕННОЕ ДЕЙСТВИЕ </a:t>
                      </a:r>
                    </a:p>
                    <a:p>
                      <a:endParaRPr lang="ru-RU" dirty="0" smtClean="0"/>
                    </a:p>
                    <a:p>
                      <a:endParaRPr lang="ru-RU" dirty="0" smtClean="0"/>
                    </a:p>
                    <a:p>
                      <a:endParaRPr lang="ru-RU" dirty="0" smtClean="0"/>
                    </a:p>
                    <a:p>
                      <a:endParaRPr lang="ru-RU" dirty="0"/>
                    </a:p>
                  </a:txBody>
                  <a:tcPr/>
                </a:tc>
                <a:tc>
                  <a:txBody>
                    <a:bodyPr/>
                    <a:lstStyle/>
                    <a:p>
                      <a:r>
                        <a:rPr lang="ru-RU" sz="1400" dirty="0" smtClean="0"/>
                        <a:t>Полезное действие А на Б сопровождается вредным действием на само А (в частности, вызывая усложнение А). </a:t>
                      </a:r>
                    </a:p>
                    <a:p>
                      <a:endParaRPr lang="ru-RU" sz="1400" dirty="0" smtClean="0"/>
                    </a:p>
                    <a:p>
                      <a:r>
                        <a:rPr lang="ru-RU" sz="1400" dirty="0" smtClean="0"/>
                        <a:t>Требуется устранить вредное действие, сохранив полезное. </a:t>
                      </a:r>
                    </a:p>
                  </a:txBody>
                  <a:tcPr/>
                </a:tc>
              </a:tr>
              <a:tr h="370840">
                <a:tc>
                  <a:txBody>
                    <a:bodyPr/>
                    <a:lstStyle/>
                    <a:p>
                      <a:r>
                        <a:rPr lang="ru-RU" sz="1600" dirty="0" smtClean="0"/>
                        <a:t>6. НЕСОВМЕСТИМОЕ ДЕЙСТВИЕ</a:t>
                      </a:r>
                    </a:p>
                    <a:p>
                      <a:endParaRPr lang="ru-RU" dirty="0" smtClean="0"/>
                    </a:p>
                    <a:p>
                      <a:endParaRPr lang="ru-RU" dirty="0" smtClean="0"/>
                    </a:p>
                    <a:p>
                      <a:endParaRPr lang="ru-RU" dirty="0" smtClean="0"/>
                    </a:p>
                    <a:p>
                      <a:endParaRPr lang="ru-RU" dirty="0" smtClean="0"/>
                    </a:p>
                    <a:p>
                      <a:endParaRPr lang="ru-RU" dirty="0"/>
                    </a:p>
                  </a:txBody>
                  <a:tcPr/>
                </a:tc>
                <a:tc>
                  <a:txBody>
                    <a:bodyPr/>
                    <a:lstStyle/>
                    <a:p>
                      <a:r>
                        <a:rPr lang="ru-RU" sz="1400" dirty="0" smtClean="0"/>
                        <a:t>Полезное действие А на Б несовместимо с полезным действием В на Б (например, обработка несовместима с измерением). </a:t>
                      </a:r>
                    </a:p>
                    <a:p>
                      <a:endParaRPr lang="ru-RU" sz="1400" dirty="0" smtClean="0"/>
                    </a:p>
                    <a:p>
                      <a:r>
                        <a:rPr lang="ru-RU" sz="1400" dirty="0" smtClean="0"/>
                        <a:t>Требуется обеспечить действие В на Б (пунктирная стрелка), не меняя действия А на Б. </a:t>
                      </a:r>
                    </a:p>
                  </a:txBody>
                  <a:tcPr/>
                </a:tc>
              </a:tr>
            </a:tbl>
          </a:graphicData>
        </a:graphic>
      </p:graphicFrame>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5894" y="1052736"/>
            <a:ext cx="1368152" cy="100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1855" y="2492896"/>
            <a:ext cx="1536229"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5894" y="3861048"/>
            <a:ext cx="1905000" cy="103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3688" y="5229200"/>
            <a:ext cx="1333190" cy="1124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21525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20688"/>
            <a:ext cx="8229600" cy="5856312"/>
          </a:xfrm>
        </p:spPr>
        <p:txBody>
          <a:bodyPr/>
          <a:lstStyle/>
          <a:p>
            <a:pPr marL="0" indent="0">
              <a:buNone/>
            </a:pPr>
            <a:r>
              <a:rPr lang="ru-RU" b="1" dirty="0"/>
              <a:t>ШАГ 3.5. </a:t>
            </a:r>
            <a:r>
              <a:rPr lang="ru-RU" dirty="0"/>
              <a:t>Записать формулировку идеального конечного результата ИКР-2: </a:t>
            </a:r>
          </a:p>
          <a:p>
            <a:pPr marL="0" indent="0" algn="just">
              <a:buNone/>
            </a:pPr>
            <a:r>
              <a:rPr lang="ru-RU" dirty="0" smtClean="0"/>
              <a:t>оперативная </a:t>
            </a:r>
            <a:r>
              <a:rPr lang="ru-RU" dirty="0"/>
              <a:t>зона (указать) в течение оперативного времени (указать) </a:t>
            </a:r>
            <a:r>
              <a:rPr lang="ru-RU" dirty="0" smtClean="0"/>
              <a:t>должна </a:t>
            </a:r>
            <a:r>
              <a:rPr lang="ru-RU" dirty="0"/>
              <a:t>сама обеспечивать (указать противоположные физические макро- </a:t>
            </a:r>
            <a:r>
              <a:rPr lang="ru-RU" dirty="0" smtClean="0"/>
              <a:t>или микросостояния).</a:t>
            </a:r>
          </a:p>
          <a:p>
            <a:pPr marL="0" indent="0" algn="just">
              <a:buNone/>
            </a:pPr>
            <a:endParaRPr lang="ru-RU" dirty="0"/>
          </a:p>
          <a:p>
            <a:pPr marL="0" indent="0" algn="just">
              <a:buNone/>
            </a:pPr>
            <a:r>
              <a:rPr lang="ru-RU" b="1" dirty="0"/>
              <a:t>ШАГ 3.6. </a:t>
            </a:r>
            <a:r>
              <a:rPr lang="ru-RU" dirty="0"/>
              <a:t>Проверить возможность применения системы стандартов к решению физической задачи, сформулированной в виде ИКР-2. Если задача не решена, перейти к четвертой части АРИЗ.</a:t>
            </a:r>
          </a:p>
        </p:txBody>
      </p:sp>
    </p:spTree>
    <p:extLst>
      <p:ext uri="{BB962C8B-B14F-4D97-AF65-F5344CB8AC3E}">
        <p14:creationId xmlns:p14="http://schemas.microsoft.com/office/powerpoint/2010/main" val="38342009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b="1" dirty="0"/>
              <a:t>ЧАСТЬ 4. МОБИЛИЗАЦИЯ И ПРИМЕНЕНИЕ ВПР</a:t>
            </a:r>
            <a:br>
              <a:rPr lang="ru-RU" sz="2400" b="1" dirty="0"/>
            </a:br>
            <a:endParaRPr lang="ru-RU" sz="2400" b="1" dirty="0"/>
          </a:p>
        </p:txBody>
      </p:sp>
      <p:sp>
        <p:nvSpPr>
          <p:cNvPr id="3" name="Объект 2"/>
          <p:cNvSpPr>
            <a:spLocks noGrp="1"/>
          </p:cNvSpPr>
          <p:nvPr>
            <p:ph idx="1"/>
          </p:nvPr>
        </p:nvSpPr>
        <p:spPr/>
        <p:txBody>
          <a:bodyPr/>
          <a:lstStyle/>
          <a:p>
            <a:pPr marL="0" indent="0">
              <a:buNone/>
            </a:pPr>
            <a:r>
              <a:rPr lang="ru-RU" b="1" dirty="0" smtClean="0"/>
              <a:t>Шаг </a:t>
            </a:r>
            <a:r>
              <a:rPr lang="ru-RU" b="1" dirty="0"/>
              <a:t>4.1. </a:t>
            </a:r>
            <a:r>
              <a:rPr lang="ru-RU" dirty="0"/>
              <a:t>Моделирование "маленькими человечками" (ММЧ)</a:t>
            </a:r>
          </a:p>
          <a:p>
            <a:pPr marL="0" indent="0">
              <a:buNone/>
            </a:pPr>
            <a:r>
              <a:rPr lang="ru-RU" b="1" dirty="0"/>
              <a:t>Шаг 4.2. </a:t>
            </a:r>
            <a:r>
              <a:rPr lang="ru-RU" dirty="0"/>
              <a:t>"Шаг назад от ИКР"</a:t>
            </a:r>
          </a:p>
          <a:p>
            <a:pPr marL="0" indent="0">
              <a:buNone/>
            </a:pPr>
            <a:r>
              <a:rPr lang="ru-RU" b="1" dirty="0"/>
              <a:t>Шаг 4.3. </a:t>
            </a:r>
            <a:r>
              <a:rPr lang="ru-RU" dirty="0"/>
              <a:t>Применение смеси ресурсных веществ</a:t>
            </a:r>
          </a:p>
          <a:p>
            <a:pPr marL="0" indent="0">
              <a:buNone/>
            </a:pPr>
            <a:r>
              <a:rPr lang="ru-RU" b="1" dirty="0"/>
              <a:t>Шаг 4.4. </a:t>
            </a:r>
            <a:r>
              <a:rPr lang="ru-RU" dirty="0"/>
              <a:t>Замена имеющихся ресурсных веществ</a:t>
            </a:r>
          </a:p>
          <a:p>
            <a:pPr marL="0" indent="0">
              <a:buNone/>
            </a:pPr>
            <a:r>
              <a:rPr lang="ru-RU" b="1" dirty="0"/>
              <a:t>Шаг 4.5. </a:t>
            </a:r>
            <a:r>
              <a:rPr lang="ru-RU" dirty="0"/>
              <a:t>Применение веществ, производных от ресурсных</a:t>
            </a:r>
          </a:p>
          <a:p>
            <a:pPr marL="0" indent="0">
              <a:buNone/>
            </a:pPr>
            <a:r>
              <a:rPr lang="ru-RU" b="1" dirty="0"/>
              <a:t>Шаг 4.6. </a:t>
            </a:r>
            <a:r>
              <a:rPr lang="ru-RU" dirty="0"/>
              <a:t>Введение электрического поля</a:t>
            </a:r>
          </a:p>
          <a:p>
            <a:pPr marL="0" indent="0">
              <a:buNone/>
            </a:pPr>
            <a:r>
              <a:rPr lang="ru-RU" b="1" dirty="0"/>
              <a:t>Шаг 4.7. </a:t>
            </a:r>
            <a:r>
              <a:rPr lang="ru-RU" dirty="0"/>
              <a:t>Введение пары "поле - добавка вещества, отзывающегося на поле"</a:t>
            </a:r>
          </a:p>
          <a:p>
            <a:pPr marL="0" indent="0">
              <a:buNone/>
            </a:pPr>
            <a:endParaRPr lang="ru-RU" dirty="0"/>
          </a:p>
        </p:txBody>
      </p:sp>
    </p:spTree>
    <p:extLst>
      <p:ext uri="{BB962C8B-B14F-4D97-AF65-F5344CB8AC3E}">
        <p14:creationId xmlns:p14="http://schemas.microsoft.com/office/powerpoint/2010/main" val="39927826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92696"/>
            <a:ext cx="8229600" cy="5784304"/>
          </a:xfrm>
        </p:spPr>
        <p:txBody>
          <a:bodyPr>
            <a:normAutofit fontScale="85000" lnSpcReduction="20000"/>
          </a:bodyPr>
          <a:lstStyle/>
          <a:p>
            <a:pPr marL="0" indent="0" algn="ctr">
              <a:buNone/>
            </a:pPr>
            <a:r>
              <a:rPr lang="ru-RU" dirty="0"/>
              <a:t>Четвертая часть АРИЗ включает планомерные операции по увеличению ресурсов: рассматриваются производные ВПР, получаемые почти бесплатно путем минимальных изменений имеющихся ВПР. </a:t>
            </a:r>
            <a:endParaRPr lang="ru-RU" dirty="0" smtClean="0"/>
          </a:p>
          <a:p>
            <a:pPr marL="0" indent="0" algn="just">
              <a:buNone/>
            </a:pPr>
            <a:r>
              <a:rPr lang="ru-RU" i="1" u="sng" dirty="0"/>
              <a:t>Правило 4. </a:t>
            </a:r>
            <a:r>
              <a:rPr lang="ru-RU" dirty="0"/>
              <a:t>Каждый вид частиц, находясь в одном физическом состоянии, должен выполнять одну функцию. Если частицы А не справляются с действиями 1 и 2, надо ввести частицы Б; частицы А выполняют действие 1, а частицы Б - действие 2.</a:t>
            </a:r>
          </a:p>
          <a:p>
            <a:pPr marL="0" indent="0" algn="just">
              <a:buNone/>
            </a:pPr>
            <a:r>
              <a:rPr lang="ru-RU" i="1" u="sng" dirty="0"/>
              <a:t>Правило 5. </a:t>
            </a:r>
            <a:r>
              <a:rPr lang="ru-RU" dirty="0"/>
              <a:t>Введенные частицы Б можно разделить на две группы: Б-1 и Б-2. Это позволяет "бесплатно" - за счет взаимодействия между уже имеющимися частицами Б - получить новое действие - 3.</a:t>
            </a:r>
          </a:p>
          <a:p>
            <a:pPr marL="0" indent="0" algn="just">
              <a:buNone/>
            </a:pPr>
            <a:r>
              <a:rPr lang="ru-RU" i="1" u="sng" dirty="0"/>
              <a:t>Правило 6. </a:t>
            </a:r>
            <a:r>
              <a:rPr lang="ru-RU" dirty="0"/>
              <a:t>Разделение частиц на группы выгодно и в тех случаях, когда в системе должны быть только частицы А; одну группу частиц А оставляют в прежнем состоянии, у другой группы меняют главный для данной задачи параметр.</a:t>
            </a:r>
          </a:p>
          <a:p>
            <a:pPr marL="0" indent="0" algn="just">
              <a:buNone/>
            </a:pPr>
            <a:r>
              <a:rPr lang="ru-RU" i="1" u="sng" dirty="0"/>
              <a:t>Правило 7. </a:t>
            </a:r>
            <a:r>
              <a:rPr lang="ru-RU" dirty="0"/>
              <a:t>Разделенные или введенные частицы после отработки должны стать неотличимыми друг от друга или от ранее имевшихся частиц</a:t>
            </a:r>
            <a:r>
              <a:rPr lang="ru-RU" dirty="0" smtClean="0"/>
              <a:t>.</a:t>
            </a:r>
          </a:p>
          <a:p>
            <a:pPr marL="0" indent="0" algn="just">
              <a:buNone/>
            </a:pPr>
            <a:r>
              <a:rPr lang="ru-RU" b="1" dirty="0"/>
              <a:t>Примечание</a:t>
            </a:r>
          </a:p>
          <a:p>
            <a:pPr marL="0" indent="0" algn="just">
              <a:buNone/>
            </a:pPr>
            <a:r>
              <a:rPr lang="ru-RU" dirty="0"/>
              <a:t>30. Правила 4-7 относятся ко всем шагам четвертой части АРИЗ. </a:t>
            </a:r>
          </a:p>
          <a:p>
            <a:pPr marL="0" indent="0" algn="just">
              <a:buNone/>
            </a:pPr>
            <a:endParaRPr lang="ru-RU" dirty="0"/>
          </a:p>
          <a:p>
            <a:pPr marL="0" indent="0" algn="just">
              <a:buNone/>
            </a:pPr>
            <a:endParaRPr lang="ru-RU" dirty="0"/>
          </a:p>
        </p:txBody>
      </p:sp>
    </p:spTree>
    <p:extLst>
      <p:ext uri="{BB962C8B-B14F-4D97-AF65-F5344CB8AC3E}">
        <p14:creationId xmlns:p14="http://schemas.microsoft.com/office/powerpoint/2010/main" val="503857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229600" cy="5928320"/>
          </a:xfrm>
        </p:spPr>
        <p:txBody>
          <a:bodyPr>
            <a:normAutofit fontScale="77500" lnSpcReduction="20000"/>
          </a:bodyPr>
          <a:lstStyle/>
          <a:p>
            <a:pPr marL="0" indent="0" algn="just">
              <a:buNone/>
            </a:pPr>
            <a:r>
              <a:rPr lang="ru-RU" b="1" dirty="0"/>
              <a:t>ШАГ 4.1</a:t>
            </a:r>
            <a:r>
              <a:rPr lang="ru-RU" dirty="0"/>
              <a:t>. Метод ММЧ.</a:t>
            </a:r>
          </a:p>
          <a:p>
            <a:pPr marL="0" indent="0" algn="just">
              <a:buNone/>
            </a:pPr>
            <a:r>
              <a:rPr lang="ru-RU" dirty="0"/>
              <a:t>а) используя метод ММЧ (моделирование "маленькими человечками"), построить схему конфликта;</a:t>
            </a:r>
          </a:p>
          <a:p>
            <a:pPr marL="0" indent="0" algn="just">
              <a:buNone/>
            </a:pPr>
            <a:r>
              <a:rPr lang="ru-RU" dirty="0"/>
              <a:t>б) изменить схему А так, чтобы "маленькие человечки" действовали, не вызывая конфликта;</a:t>
            </a:r>
          </a:p>
          <a:p>
            <a:pPr marL="0" indent="0" algn="just">
              <a:buNone/>
            </a:pPr>
            <a:r>
              <a:rPr lang="ru-RU" dirty="0"/>
              <a:t>в) перейти к технической схеме.</a:t>
            </a:r>
          </a:p>
          <a:p>
            <a:pPr marL="0" indent="0" algn="just">
              <a:buNone/>
            </a:pPr>
            <a:r>
              <a:rPr lang="ru-RU" b="1" dirty="0"/>
              <a:t>Примечания</a:t>
            </a:r>
          </a:p>
          <a:p>
            <a:pPr marL="0" indent="0" algn="just">
              <a:buNone/>
            </a:pPr>
            <a:r>
              <a:rPr lang="ru-RU" b="1" dirty="0"/>
              <a:t>31. </a:t>
            </a:r>
            <a:r>
              <a:rPr lang="ru-RU" dirty="0"/>
              <a:t>Метод моделирования "маленькими человечками" состоит в том, что конфликтующие требования схематически представляют в виде условного рисунка (или нескольких последовательных рисунков), на котором действует большое число "маленьких человечков" (группа, несколько групп, "толпа"). Изображать в виде "маленьких человечков" следует только изменяемые части модели задачи (инструмент, икс-элемент).</a:t>
            </a:r>
          </a:p>
          <a:p>
            <a:pPr marL="0" indent="0" algn="just">
              <a:buNone/>
            </a:pPr>
            <a:r>
              <a:rPr lang="ru-RU" dirty="0"/>
              <a:t>"Конфликтующие требования" - это конфликт из модели задачи или противоположные физические состояния, указанные на шаге 3.5. Вероятно, лучше последнее, но пока нет четких правил перехода от физической задачи (3.5) к ММЧ, легче рисовать "конфликт" в модели задачи.</a:t>
            </a:r>
          </a:p>
          <a:p>
            <a:pPr marL="0" indent="0" algn="just">
              <a:buNone/>
            </a:pPr>
            <a:r>
              <a:rPr lang="ru-RU" b="1" dirty="0"/>
              <a:t>Шаг 4.1(б) </a:t>
            </a:r>
            <a:r>
              <a:rPr lang="ru-RU" dirty="0"/>
              <a:t>часто можно выполнить, совместив на одном рисунке два изображения: плохое действие и хорошее действие. Если события развиваются во времени, целесообразно сделать несколько последовательных рисунков.</a:t>
            </a:r>
          </a:p>
          <a:p>
            <a:pPr marL="0" indent="0" algn="just">
              <a:buNone/>
            </a:pPr>
            <a:endParaRPr lang="ru-RU" dirty="0"/>
          </a:p>
        </p:txBody>
      </p:sp>
    </p:spTree>
    <p:extLst>
      <p:ext uri="{BB962C8B-B14F-4D97-AF65-F5344CB8AC3E}">
        <p14:creationId xmlns:p14="http://schemas.microsoft.com/office/powerpoint/2010/main" val="12430695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864096"/>
          </a:xfrm>
        </p:spPr>
        <p:txBody>
          <a:bodyPr>
            <a:normAutofit/>
          </a:bodyPr>
          <a:lstStyle/>
          <a:p>
            <a:pPr algn="ctr"/>
            <a:r>
              <a:rPr lang="ru-RU" sz="2400" dirty="0" smtClean="0"/>
              <a:t>Пример изображения конфликта из задачи радиоантенна</a:t>
            </a:r>
            <a:r>
              <a:rPr lang="ru-RU" sz="2400" dirty="0"/>
              <a:t>–</a:t>
            </a:r>
            <a:r>
              <a:rPr lang="ru-RU" sz="2400" dirty="0" smtClean="0"/>
              <a:t>молниеотвод</a:t>
            </a:r>
            <a:endParaRPr lang="ru-RU" sz="2400" dirty="0"/>
          </a:p>
        </p:txBody>
      </p:sp>
      <p:pic>
        <p:nvPicPr>
          <p:cNvPr id="3074"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419117" y="1412776"/>
            <a:ext cx="6017733"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39552" y="4797152"/>
            <a:ext cx="7704856" cy="1477328"/>
          </a:xfrm>
          <a:prstGeom prst="rect">
            <a:avLst/>
          </a:prstGeom>
          <a:noFill/>
        </p:spPr>
        <p:txBody>
          <a:bodyPr wrap="square" rtlCol="0">
            <a:spAutoFit/>
          </a:bodyPr>
          <a:lstStyle/>
          <a:p>
            <a:pPr algn="just"/>
            <a:r>
              <a:rPr lang="ru-RU" dirty="0" smtClean="0"/>
              <a:t>Ясна </a:t>
            </a:r>
            <a:r>
              <a:rPr lang="ru-RU" dirty="0"/>
              <a:t>необходимость разделить человечков на две группы, изменить состояние человечков в столбе</a:t>
            </a:r>
            <a:r>
              <a:rPr lang="ru-RU" dirty="0" smtClean="0"/>
              <a:t>.</a:t>
            </a:r>
          </a:p>
          <a:p>
            <a:pPr algn="just"/>
            <a:r>
              <a:rPr lang="ru-RU" dirty="0"/>
              <a:t>Цель мобилизации ресурсов при решении мини-задачи не в том, чтобы использовать все ресурсы. Цель иная - при минимальном расходе ресурсов получить один максимально сильный ответ. </a:t>
            </a:r>
          </a:p>
        </p:txBody>
      </p:sp>
    </p:spTree>
    <p:extLst>
      <p:ext uri="{BB962C8B-B14F-4D97-AF65-F5344CB8AC3E}">
        <p14:creationId xmlns:p14="http://schemas.microsoft.com/office/powerpoint/2010/main" val="26182485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836712"/>
            <a:ext cx="8229600" cy="5640288"/>
          </a:xfrm>
        </p:spPr>
        <p:txBody>
          <a:bodyPr>
            <a:normAutofit/>
          </a:bodyPr>
          <a:lstStyle/>
          <a:p>
            <a:pPr marL="0" indent="0" algn="just">
              <a:buNone/>
            </a:pPr>
            <a:r>
              <a:rPr lang="ru-RU" b="1" dirty="0"/>
              <a:t>ШАГ 4.2. </a:t>
            </a:r>
            <a:r>
              <a:rPr lang="ru-RU" dirty="0"/>
              <a:t>Если из условий задачи известно, какой должна быть готовая система, и задача сводится к определению способа получения этой системы, можно использовать метод "шаг назад от ИКР". Изображают готовую систему, а затем вносят в рисунок минимальное демонтирующее изменение.</a:t>
            </a:r>
          </a:p>
          <a:p>
            <a:pPr marL="0" indent="0" algn="just">
              <a:buNone/>
            </a:pPr>
            <a:r>
              <a:rPr lang="ru-RU" dirty="0"/>
              <a:t>Например, если в ИКР две детали соприкасаются, то при минимальном отступлении от ИКР между деталями надо показать зазор. Возникает новая задача (микро-задача): как устранить дефект?</a:t>
            </a:r>
          </a:p>
          <a:p>
            <a:pPr marL="0" indent="0" algn="just">
              <a:buNone/>
            </a:pPr>
            <a:r>
              <a:rPr lang="ru-RU" dirty="0"/>
              <a:t>Разрешение такой микро-задачи обычно не вызывает затруднений и часто подсказывает способ решения общей задачи.</a:t>
            </a:r>
          </a:p>
          <a:p>
            <a:pPr marL="0" indent="0" algn="just">
              <a:buNone/>
            </a:pPr>
            <a:endParaRPr lang="ru-RU" dirty="0"/>
          </a:p>
        </p:txBody>
      </p:sp>
    </p:spTree>
    <p:extLst>
      <p:ext uri="{BB962C8B-B14F-4D97-AF65-F5344CB8AC3E}">
        <p14:creationId xmlns:p14="http://schemas.microsoft.com/office/powerpoint/2010/main" val="26335673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20688"/>
            <a:ext cx="8229600" cy="5856312"/>
          </a:xfrm>
        </p:spPr>
        <p:txBody>
          <a:bodyPr>
            <a:normAutofit fontScale="70000" lnSpcReduction="20000"/>
          </a:bodyPr>
          <a:lstStyle/>
          <a:p>
            <a:pPr marL="0" indent="0" algn="just">
              <a:buNone/>
            </a:pPr>
            <a:r>
              <a:rPr lang="ru-RU" b="1" dirty="0"/>
              <a:t>ШАГ 4.3. </a:t>
            </a:r>
            <a:r>
              <a:rPr lang="ru-RU" dirty="0"/>
              <a:t>Определить, решается ли задача применением смеси ресурсных веществ.</a:t>
            </a:r>
          </a:p>
          <a:p>
            <a:pPr marL="0" indent="0" algn="just">
              <a:buNone/>
            </a:pPr>
            <a:r>
              <a:rPr lang="ru-RU" b="1" dirty="0"/>
              <a:t>Примечания </a:t>
            </a:r>
            <a:r>
              <a:rPr lang="ru-RU" dirty="0"/>
              <a:t> </a:t>
            </a:r>
          </a:p>
          <a:p>
            <a:pPr marL="0" indent="0" algn="just">
              <a:buNone/>
            </a:pPr>
            <a:r>
              <a:rPr lang="ru-RU" b="1" dirty="0"/>
              <a:t>33. </a:t>
            </a:r>
            <a:r>
              <a:rPr lang="ru-RU" dirty="0"/>
              <a:t>Если бы для решения могли быть использованы ресурсные вещества (в том виде, в каком они даны) задача, скорее всего, не возникла или была бы решена автоматически. Обычно нужны новые вещества, но введение их связано с усложнением системы, появлением побочных вредных факторов и т.д. Суть работы с ВПР </a:t>
            </a:r>
            <a:r>
              <a:rPr lang="ru-RU" dirty="0" smtClean="0"/>
              <a:t>в </a:t>
            </a:r>
            <a:r>
              <a:rPr lang="ru-RU" dirty="0"/>
              <a:t>том, чтобы обойти это противоречие и ввести новые вещества, не вводя их.</a:t>
            </a:r>
          </a:p>
          <a:p>
            <a:pPr marL="0" indent="0" algn="just">
              <a:buNone/>
            </a:pPr>
            <a:r>
              <a:rPr lang="ru-RU" b="1" dirty="0"/>
              <a:t>34. </a:t>
            </a:r>
            <a:r>
              <a:rPr lang="ru-RU" dirty="0"/>
              <a:t>Шаг 4.3. состоит (в простейшем случае) в переходе от двух </a:t>
            </a:r>
            <a:r>
              <a:rPr lang="ru-RU" dirty="0" err="1"/>
              <a:t>моновеществ</a:t>
            </a:r>
            <a:r>
              <a:rPr lang="ru-RU" dirty="0"/>
              <a:t> к неоднородному </a:t>
            </a:r>
            <a:r>
              <a:rPr lang="ru-RU" dirty="0" err="1"/>
              <a:t>бивеществу</a:t>
            </a:r>
            <a:r>
              <a:rPr lang="ru-RU" dirty="0"/>
              <a:t>.</a:t>
            </a:r>
          </a:p>
          <a:p>
            <a:pPr marL="0" indent="0" algn="just">
              <a:buNone/>
            </a:pPr>
            <a:r>
              <a:rPr lang="ru-RU" dirty="0"/>
              <a:t>Может возникнуть вопрос: возможен ли переход от </a:t>
            </a:r>
            <a:r>
              <a:rPr lang="ru-RU" dirty="0" err="1"/>
              <a:t>моновещества</a:t>
            </a:r>
            <a:r>
              <a:rPr lang="ru-RU" dirty="0"/>
              <a:t> к однородному </a:t>
            </a:r>
            <a:r>
              <a:rPr lang="ru-RU" dirty="0" err="1"/>
              <a:t>бивеществу</a:t>
            </a:r>
            <a:r>
              <a:rPr lang="ru-RU" dirty="0"/>
              <a:t> или </a:t>
            </a:r>
            <a:r>
              <a:rPr lang="ru-RU" dirty="0" err="1"/>
              <a:t>поливеществу</a:t>
            </a:r>
            <a:r>
              <a:rPr lang="ru-RU" dirty="0"/>
              <a:t>? Аналогичный переход от системы к однородной </a:t>
            </a:r>
            <a:r>
              <a:rPr lang="ru-RU" dirty="0" err="1"/>
              <a:t>бисистеме</a:t>
            </a:r>
            <a:r>
              <a:rPr lang="ru-RU" dirty="0"/>
              <a:t> или </a:t>
            </a:r>
            <a:r>
              <a:rPr lang="ru-RU" dirty="0" err="1"/>
              <a:t>полисистеме</a:t>
            </a:r>
            <a:r>
              <a:rPr lang="ru-RU" dirty="0"/>
              <a:t> применяется очень </a:t>
            </a:r>
            <a:r>
              <a:rPr lang="ru-RU" dirty="0" smtClean="0"/>
              <a:t>широко. </a:t>
            </a:r>
            <a:r>
              <a:rPr lang="ru-RU" dirty="0"/>
              <a:t>При объединении двух одинаковых систем возникает новая система. А при объединении двух "кусков" вещества происходит простое увеличение количества.</a:t>
            </a:r>
          </a:p>
          <a:p>
            <a:pPr marL="0" indent="0" algn="just">
              <a:buNone/>
            </a:pPr>
            <a:r>
              <a:rPr lang="ru-RU" dirty="0"/>
              <a:t>Один из механизмов образования новой системы при объединении одинаковых систем состоит в том, что в объединенной системе сохраняются границы между объединившимися системами. </a:t>
            </a:r>
            <a:r>
              <a:rPr lang="ru-RU" i="1" dirty="0"/>
              <a:t>Так, если </a:t>
            </a:r>
            <a:r>
              <a:rPr lang="ru-RU" i="1" dirty="0" err="1"/>
              <a:t>моносистема</a:t>
            </a:r>
            <a:r>
              <a:rPr lang="ru-RU" i="1" dirty="0"/>
              <a:t> - лист, то </a:t>
            </a:r>
            <a:r>
              <a:rPr lang="ru-RU" i="1" dirty="0" err="1"/>
              <a:t>полисистема</a:t>
            </a:r>
            <a:r>
              <a:rPr lang="ru-RU" i="1" dirty="0"/>
              <a:t> - блокнот, а не один очень толстый лист. </a:t>
            </a:r>
            <a:r>
              <a:rPr lang="ru-RU" dirty="0"/>
              <a:t>Но сохранение границ требует введения второго (граничного) вещества (пусть это будет даже пустота). Отсюда шаг 4.4. - создание неоднородной </a:t>
            </a:r>
            <a:r>
              <a:rPr lang="ru-RU" dirty="0" err="1"/>
              <a:t>квазиполисистемы</a:t>
            </a:r>
            <a:r>
              <a:rPr lang="ru-RU" dirty="0"/>
              <a:t>, в которой роль второго - граничного - вещества играет пустота. Правда, пустота - необычный партнер. При смешивании вещества и пустоты границы не всегда видны. Но новое качество появляется, а именно это и нужно.</a:t>
            </a:r>
          </a:p>
          <a:p>
            <a:pPr marL="0" indent="0" algn="just">
              <a:buNone/>
            </a:pPr>
            <a:endParaRPr lang="ru-RU" dirty="0"/>
          </a:p>
        </p:txBody>
      </p:sp>
    </p:spTree>
    <p:extLst>
      <p:ext uri="{BB962C8B-B14F-4D97-AF65-F5344CB8AC3E}">
        <p14:creationId xmlns:p14="http://schemas.microsoft.com/office/powerpoint/2010/main" val="16919774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229600" cy="5928320"/>
          </a:xfrm>
        </p:spPr>
        <p:txBody>
          <a:bodyPr>
            <a:normAutofit fontScale="85000" lnSpcReduction="10000"/>
          </a:bodyPr>
          <a:lstStyle/>
          <a:p>
            <a:pPr marL="0" indent="0" algn="just">
              <a:buNone/>
            </a:pPr>
            <a:r>
              <a:rPr lang="ru-RU" b="1" dirty="0"/>
              <a:t>ШАГ 4.4. </a:t>
            </a:r>
            <a:r>
              <a:rPr lang="ru-RU" dirty="0"/>
              <a:t>Определить, решается ли задача заменой имеющихся ресурсных веществ пустотой или смесью ресурсных веществ с пустотой</a:t>
            </a:r>
            <a:r>
              <a:rPr lang="ru-RU" dirty="0" smtClean="0"/>
              <a:t>.</a:t>
            </a:r>
          </a:p>
          <a:p>
            <a:pPr marL="0" indent="0" algn="just">
              <a:buNone/>
            </a:pPr>
            <a:r>
              <a:rPr lang="ru-RU" dirty="0"/>
              <a:t>шаг 4.4. - создание неоднородной </a:t>
            </a:r>
            <a:r>
              <a:rPr lang="ru-RU" dirty="0" err="1"/>
              <a:t>квазиполисистемы</a:t>
            </a:r>
            <a:r>
              <a:rPr lang="ru-RU" dirty="0"/>
              <a:t>, в которой роль второго - граничного - вещества играет пустота. Правда, пустота - необычный партнер. При смешивании вещества и пустоты границы не всегда видны. Но новое качество появляется, а именно это и нужно</a:t>
            </a:r>
            <a:r>
              <a:rPr lang="ru-RU" dirty="0" smtClean="0"/>
              <a:t>.</a:t>
            </a:r>
          </a:p>
          <a:p>
            <a:pPr marL="0" indent="0" algn="just">
              <a:buNone/>
            </a:pPr>
            <a:r>
              <a:rPr lang="ru-RU" b="1" dirty="0"/>
              <a:t>Примечание </a:t>
            </a:r>
          </a:p>
          <a:p>
            <a:pPr marL="0" indent="0" algn="just">
              <a:buNone/>
            </a:pPr>
            <a:r>
              <a:rPr lang="ru-RU" b="1" dirty="0"/>
              <a:t>35. </a:t>
            </a:r>
            <a:r>
              <a:rPr lang="ru-RU" dirty="0"/>
              <a:t>Пустота - исключительно важный вещественный ресурс. Она всегда имеется в неограниченном количестве, предельно дешева, легко смешивается с имеющимися веществами, образуя, например, полые и пористые структуры, пену, пузырьки и т.д.</a:t>
            </a:r>
          </a:p>
          <a:p>
            <a:pPr marL="0" indent="0" algn="just">
              <a:buNone/>
            </a:pPr>
            <a:r>
              <a:rPr lang="ru-RU" dirty="0"/>
              <a:t>Пустота - это не обязательно вакуум. Если вещество твердое, пустота в нем может быть заполнена жидкостью или газом. Если вещество жидкое, пустота может быть газовым пузырьком. Для вещественных структур определенного уровня пустотой являются структуры нижних уровней (см. примечание 37). Так, для кристаллической решетки пустотой являются отдельные молекулы, отдельные атомы и т.д.</a:t>
            </a:r>
          </a:p>
          <a:p>
            <a:pPr marL="0" indent="0" algn="just">
              <a:buNone/>
            </a:pPr>
            <a:endParaRPr lang="ru-RU" dirty="0"/>
          </a:p>
        </p:txBody>
      </p:sp>
    </p:spTree>
    <p:extLst>
      <p:ext uri="{BB962C8B-B14F-4D97-AF65-F5344CB8AC3E}">
        <p14:creationId xmlns:p14="http://schemas.microsoft.com/office/powerpoint/2010/main" val="6176489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229600" cy="6000328"/>
          </a:xfrm>
        </p:spPr>
        <p:txBody>
          <a:bodyPr>
            <a:normAutofit fontScale="70000" lnSpcReduction="20000"/>
          </a:bodyPr>
          <a:lstStyle/>
          <a:p>
            <a:pPr marL="0" indent="0" algn="just">
              <a:buNone/>
            </a:pPr>
            <a:r>
              <a:rPr lang="ru-RU" b="1" dirty="0"/>
              <a:t>ШАГ 4.5. </a:t>
            </a:r>
            <a:r>
              <a:rPr lang="ru-RU" dirty="0"/>
              <a:t>Определить, решается ли задача применением веществ, производных от ресурсных (или применением смеси этих производных веществ с "пустотой</a:t>
            </a:r>
            <a:r>
              <a:rPr lang="ru-RU" dirty="0" smtClean="0"/>
              <a:t>").</a:t>
            </a:r>
          </a:p>
          <a:p>
            <a:pPr marL="0" indent="0" algn="just">
              <a:buNone/>
            </a:pPr>
            <a:endParaRPr lang="ru-RU" dirty="0"/>
          </a:p>
          <a:p>
            <a:pPr marL="0" indent="0" algn="just">
              <a:buNone/>
            </a:pPr>
            <a:r>
              <a:rPr lang="ru-RU" b="1" dirty="0"/>
              <a:t>Примечание </a:t>
            </a:r>
          </a:p>
          <a:p>
            <a:pPr marL="0" indent="0" algn="just">
              <a:buNone/>
            </a:pPr>
            <a:r>
              <a:rPr lang="ru-RU" b="1" dirty="0"/>
              <a:t>36. </a:t>
            </a:r>
            <a:r>
              <a:rPr lang="ru-RU" dirty="0"/>
              <a:t>Производные ресурсные вещества получают изменением агрегатного состояния имеющихся ресурсных веществ. </a:t>
            </a:r>
            <a:endParaRPr lang="ru-RU" dirty="0" smtClean="0"/>
          </a:p>
          <a:p>
            <a:pPr marL="0" indent="0" algn="just">
              <a:buNone/>
            </a:pPr>
            <a:r>
              <a:rPr lang="ru-RU" sz="2000" dirty="0" smtClean="0"/>
              <a:t>Если</a:t>
            </a:r>
            <a:r>
              <a:rPr lang="ru-RU" sz="2000" dirty="0"/>
              <a:t>, например, ресурсное вещество жидкость, к производным относятся лед и пар. Производными считаются и продукты разложения ресурсных веществ. Так, для воды производными будут водород и кислород. Для многокомпонентных веществ производные - их компоненты. Производными являются также вещества, образующие при разложении или сгорании ресурсные вещества</a:t>
            </a:r>
            <a:r>
              <a:rPr lang="ru-RU" sz="2000" dirty="0" smtClean="0"/>
              <a:t>.</a:t>
            </a:r>
          </a:p>
          <a:p>
            <a:pPr marL="0" indent="0" algn="just">
              <a:buNone/>
            </a:pPr>
            <a:endParaRPr lang="ru-RU" sz="2000" dirty="0"/>
          </a:p>
          <a:p>
            <a:pPr marL="0" indent="0" algn="just">
              <a:buNone/>
            </a:pPr>
            <a:r>
              <a:rPr lang="ru-RU" i="1" u="sng" dirty="0"/>
              <a:t>Правило 8. </a:t>
            </a:r>
            <a:r>
              <a:rPr lang="ru-RU" dirty="0"/>
              <a:t>Если для решения задачи нужны частицы вещества (например, ионы), а непосредственное их получение невозможно по условиям задачи, требуемые частицы надо получить разрушением вещества более высокого структурного уровня (например, молекул).</a:t>
            </a:r>
          </a:p>
          <a:p>
            <a:pPr marL="0" indent="0" algn="just">
              <a:buNone/>
            </a:pPr>
            <a:r>
              <a:rPr lang="ru-RU" i="1" u="sng" dirty="0"/>
              <a:t>Правило 9. </a:t>
            </a:r>
            <a:r>
              <a:rPr lang="ru-RU" dirty="0"/>
              <a:t>Если для решения задачи нужны частицы вещества (например, молекулы) и невозможно получить их непосредственно или по правилу 8, требуемые частицы надо получать достройкой или объединением частиц более низкого структурного уровня (например, ионов).</a:t>
            </a:r>
          </a:p>
          <a:p>
            <a:pPr marL="0" indent="0" algn="just">
              <a:buNone/>
            </a:pPr>
            <a:r>
              <a:rPr lang="ru-RU" i="1" u="sng" dirty="0"/>
              <a:t>Правило 10. </a:t>
            </a:r>
            <a:r>
              <a:rPr lang="ru-RU" dirty="0"/>
              <a:t>При применении правила 8 простейший путь - разрушение ближайшего вышестоящего "целого" или "избыточного" (отрицательные ионы) уровня, а при применении правила 9 простейший путь - достройка ближайшего нижестоящего "нецелого" уровня.</a:t>
            </a:r>
          </a:p>
          <a:p>
            <a:pPr marL="0" indent="0" algn="just">
              <a:buNone/>
            </a:pPr>
            <a:endParaRPr lang="ru-RU" dirty="0"/>
          </a:p>
        </p:txBody>
      </p:sp>
    </p:spTree>
    <p:extLst>
      <p:ext uri="{BB962C8B-B14F-4D97-AF65-F5344CB8AC3E}">
        <p14:creationId xmlns:p14="http://schemas.microsoft.com/office/powerpoint/2010/main" val="12285826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229600" cy="5928320"/>
          </a:xfrm>
        </p:spPr>
        <p:txBody>
          <a:bodyPr>
            <a:normAutofit fontScale="62500" lnSpcReduction="20000"/>
          </a:bodyPr>
          <a:lstStyle/>
          <a:p>
            <a:pPr marL="0" indent="0" algn="just">
              <a:buNone/>
            </a:pPr>
            <a:r>
              <a:rPr lang="ru-RU" b="1" dirty="0"/>
              <a:t>Примечание </a:t>
            </a:r>
          </a:p>
          <a:p>
            <a:pPr marL="0" indent="0" algn="just">
              <a:buNone/>
            </a:pPr>
            <a:r>
              <a:rPr lang="ru-RU" b="1" dirty="0"/>
              <a:t>37. </a:t>
            </a:r>
            <a:r>
              <a:rPr lang="ru-RU" dirty="0"/>
              <a:t>Вещество представляет собой многоуровневую иерархическую систему. С достаточной для практических целей точностью иерархию уровней можно представить так:</a:t>
            </a:r>
          </a:p>
          <a:p>
            <a:pPr marL="0" indent="0">
              <a:buNone/>
            </a:pPr>
            <a:r>
              <a:rPr lang="ru-RU" dirty="0" smtClean="0"/>
              <a:t>•минимально </a:t>
            </a:r>
            <a:r>
              <a:rPr lang="ru-RU" dirty="0"/>
              <a:t>обработанное вещество (простейшее </a:t>
            </a:r>
            <a:r>
              <a:rPr lang="ru-RU" dirty="0" err="1"/>
              <a:t>техновещество</a:t>
            </a:r>
            <a:r>
              <a:rPr lang="ru-RU" dirty="0"/>
              <a:t>, например проволока); </a:t>
            </a:r>
          </a:p>
          <a:p>
            <a:pPr marL="0" indent="0">
              <a:buNone/>
            </a:pPr>
            <a:r>
              <a:rPr lang="ru-RU" dirty="0" smtClean="0"/>
              <a:t>•"</a:t>
            </a:r>
            <a:r>
              <a:rPr lang="ru-RU" dirty="0" err="1"/>
              <a:t>сверхмолекулы</a:t>
            </a:r>
            <a:r>
              <a:rPr lang="ru-RU" dirty="0"/>
              <a:t>": кристаллические решетки, полимеры, ассоциации молекул; </a:t>
            </a:r>
          </a:p>
          <a:p>
            <a:pPr marL="0" indent="0">
              <a:buNone/>
            </a:pPr>
            <a:r>
              <a:rPr lang="ru-RU" dirty="0" smtClean="0"/>
              <a:t>•сложные </a:t>
            </a:r>
            <a:r>
              <a:rPr lang="ru-RU" dirty="0"/>
              <a:t>молекулы; </a:t>
            </a:r>
          </a:p>
          <a:p>
            <a:pPr marL="0" indent="0">
              <a:buNone/>
            </a:pPr>
            <a:r>
              <a:rPr lang="ru-RU" dirty="0" smtClean="0"/>
              <a:t>•молекулы</a:t>
            </a:r>
            <a:r>
              <a:rPr lang="ru-RU" dirty="0"/>
              <a:t>; </a:t>
            </a:r>
          </a:p>
          <a:p>
            <a:pPr marL="0" indent="0">
              <a:buNone/>
            </a:pPr>
            <a:r>
              <a:rPr lang="ru-RU" dirty="0" smtClean="0"/>
              <a:t>•части </a:t>
            </a:r>
            <a:r>
              <a:rPr lang="ru-RU" dirty="0"/>
              <a:t>молекул, группы атомов; </a:t>
            </a:r>
          </a:p>
          <a:p>
            <a:pPr marL="0" indent="0">
              <a:buNone/>
            </a:pPr>
            <a:r>
              <a:rPr lang="ru-RU" dirty="0" smtClean="0"/>
              <a:t>•атомы</a:t>
            </a:r>
            <a:r>
              <a:rPr lang="ru-RU" dirty="0"/>
              <a:t>; </a:t>
            </a:r>
          </a:p>
          <a:p>
            <a:pPr marL="0" indent="0">
              <a:buNone/>
            </a:pPr>
            <a:r>
              <a:rPr lang="ru-RU" dirty="0" smtClean="0"/>
              <a:t>•части </a:t>
            </a:r>
            <a:r>
              <a:rPr lang="ru-RU" dirty="0"/>
              <a:t>атомов; </a:t>
            </a:r>
          </a:p>
          <a:p>
            <a:pPr marL="0" indent="0">
              <a:buNone/>
            </a:pPr>
            <a:r>
              <a:rPr lang="ru-RU" dirty="0" smtClean="0"/>
              <a:t>•элементарные </a:t>
            </a:r>
            <a:r>
              <a:rPr lang="ru-RU" dirty="0"/>
              <a:t>частицы; </a:t>
            </a:r>
          </a:p>
          <a:p>
            <a:pPr marL="0" indent="0">
              <a:buNone/>
            </a:pPr>
            <a:r>
              <a:rPr lang="ru-RU" dirty="0" smtClean="0"/>
              <a:t>•поля</a:t>
            </a:r>
            <a:r>
              <a:rPr lang="ru-RU" dirty="0"/>
              <a:t>.</a:t>
            </a:r>
          </a:p>
          <a:p>
            <a:pPr marL="0" indent="0" algn="just">
              <a:buNone/>
            </a:pPr>
            <a:r>
              <a:rPr lang="ru-RU" dirty="0"/>
              <a:t>Суть правила 8: новое вещество можно получить обходным путем - разрушением более крупных структур ресурсных веществ или таких веществ, которые могут быть введены в систему.</a:t>
            </a:r>
          </a:p>
          <a:p>
            <a:pPr marL="0" indent="0" algn="just">
              <a:buNone/>
            </a:pPr>
            <a:r>
              <a:rPr lang="ru-RU" dirty="0"/>
              <a:t>Суть правила 9: возможен и другой путь - достройка менее крупных структур.</a:t>
            </a:r>
          </a:p>
          <a:p>
            <a:pPr marL="0" indent="0" algn="just">
              <a:buNone/>
            </a:pPr>
            <a:r>
              <a:rPr lang="ru-RU" dirty="0"/>
              <a:t>Суть правила 10: разрушать выгоднее "целые частицы (молекулы, атомы), поскольку нецелые частицы (положительные ионы) уже частично разрушены и сопротивляются дальнейшему разрушению; достраивать, наоборот, выгоднее нецелые частицы, стремящиеся к восстановлению.</a:t>
            </a:r>
          </a:p>
          <a:p>
            <a:pPr marL="0" indent="0" algn="just">
              <a:buNone/>
            </a:pPr>
            <a:r>
              <a:rPr lang="ru-RU" dirty="0"/>
              <a:t>Правила 8-10 указывают эффективные пути получения производных ресурсных веществ из "недр" уже имеющихся или легко вводимых веществ. Правила наводят на </a:t>
            </a:r>
            <a:r>
              <a:rPr lang="ru-RU" dirty="0" err="1"/>
              <a:t>физэффект</a:t>
            </a:r>
            <a:r>
              <a:rPr lang="ru-RU" dirty="0"/>
              <a:t>, необходимый в том или ином конкретном случае.</a:t>
            </a:r>
          </a:p>
          <a:p>
            <a:pPr marL="0" indent="0" algn="just">
              <a:buNone/>
            </a:pPr>
            <a:endParaRPr lang="ru-RU" dirty="0"/>
          </a:p>
        </p:txBody>
      </p:sp>
    </p:spTree>
    <p:extLst>
      <p:ext uri="{BB962C8B-B14F-4D97-AF65-F5344CB8AC3E}">
        <p14:creationId xmlns:p14="http://schemas.microsoft.com/office/powerpoint/2010/main" val="6980761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3684392351"/>
              </p:ext>
            </p:extLst>
          </p:nvPr>
        </p:nvGraphicFramePr>
        <p:xfrm>
          <a:off x="457200" y="764703"/>
          <a:ext cx="8229600" cy="5421601"/>
        </p:xfrm>
        <a:graphic>
          <a:graphicData uri="http://schemas.openxmlformats.org/drawingml/2006/table">
            <a:tbl>
              <a:tblPr firstRow="1" bandRow="1">
                <a:tableStyleId>{5940675A-B579-460E-94D1-54222C63F5DA}</a:tableStyleId>
              </a:tblPr>
              <a:tblGrid>
                <a:gridCol w="4114800"/>
                <a:gridCol w="4114800"/>
              </a:tblGrid>
              <a:tr h="2160241">
                <a:tc>
                  <a:txBody>
                    <a:bodyPr/>
                    <a:lstStyle/>
                    <a:p>
                      <a:r>
                        <a:rPr lang="ru-RU" sz="1600" dirty="0" smtClean="0"/>
                        <a:t>7. НЕПОЛНОЕ ДЕЙСТВИЕ </a:t>
                      </a:r>
                    </a:p>
                    <a:p>
                      <a:r>
                        <a:rPr lang="ru-RU" sz="1600" dirty="0" smtClean="0"/>
                        <a:t>ИЛИ БЕЗДЕЙСТВИЕ</a:t>
                      </a:r>
                    </a:p>
                    <a:p>
                      <a:endParaRPr lang="ru-RU" dirty="0" smtClean="0"/>
                    </a:p>
                    <a:p>
                      <a:endParaRPr lang="ru-RU" dirty="0" smtClean="0"/>
                    </a:p>
                    <a:p>
                      <a:endParaRPr lang="ru-RU" dirty="0" smtClean="0"/>
                    </a:p>
                    <a:p>
                      <a:endParaRPr lang="ru-RU" dirty="0" smtClean="0"/>
                    </a:p>
                    <a:p>
                      <a:endParaRPr lang="ru-RU" dirty="0"/>
                    </a:p>
                  </a:txBody>
                  <a:tcPr/>
                </a:tc>
                <a:tc>
                  <a:txBody>
                    <a:bodyPr/>
                    <a:lstStyle/>
                    <a:p>
                      <a:r>
                        <a:rPr lang="ru-RU" sz="1400" dirty="0" smtClean="0"/>
                        <a:t>А оказывает на Б одно действие, а нужны два равных действия. Или А не действует на Б. Иногда А вообще не дано: надо изменить Б, а каким образом - неизвестно. </a:t>
                      </a:r>
                    </a:p>
                    <a:p>
                      <a:endParaRPr lang="ru-RU" sz="1400" dirty="0" smtClean="0"/>
                    </a:p>
                    <a:p>
                      <a:r>
                        <a:rPr lang="ru-RU" sz="1400" dirty="0" smtClean="0"/>
                        <a:t>Требуется обеспечить действие на Б при минимально простом А. </a:t>
                      </a:r>
                    </a:p>
                    <a:p>
                      <a:endParaRPr lang="ru-RU" dirty="0"/>
                    </a:p>
                  </a:txBody>
                  <a:tcPr/>
                </a:tc>
              </a:tr>
              <a:tr h="470013">
                <a:tc>
                  <a:txBody>
                    <a:bodyPr/>
                    <a:lstStyle/>
                    <a:p>
                      <a:r>
                        <a:rPr lang="ru-RU" sz="1600" dirty="0" smtClean="0"/>
                        <a:t>8. "БЕЗМОЛВИЕ"</a:t>
                      </a:r>
                    </a:p>
                    <a:p>
                      <a:endParaRPr lang="ru-RU" dirty="0" smtClean="0"/>
                    </a:p>
                    <a:p>
                      <a:endParaRPr lang="ru-RU" dirty="0" smtClean="0"/>
                    </a:p>
                    <a:p>
                      <a:endParaRPr lang="ru-RU" dirty="0"/>
                    </a:p>
                  </a:txBody>
                  <a:tcPr/>
                </a:tc>
                <a:tc>
                  <a:txBody>
                    <a:bodyPr/>
                    <a:lstStyle/>
                    <a:p>
                      <a:r>
                        <a:rPr lang="ru-RU" sz="1400" dirty="0" smtClean="0"/>
                        <a:t>Нет информации (волнистая пунктирная стрелка) об А, Б или взаимодействии А и Б. Иногда дано только Б. </a:t>
                      </a:r>
                    </a:p>
                    <a:p>
                      <a:endParaRPr lang="ru-RU" sz="1400" dirty="0" smtClean="0"/>
                    </a:p>
                    <a:p>
                      <a:r>
                        <a:rPr lang="ru-RU" sz="1400" dirty="0" smtClean="0"/>
                        <a:t>Требуется получить необходимую информацию.</a:t>
                      </a:r>
                      <a:endParaRPr lang="ru-RU" sz="1400" dirty="0"/>
                    </a:p>
                  </a:txBody>
                  <a:tcPr/>
                </a:tc>
              </a:tr>
              <a:tr h="470013">
                <a:tc>
                  <a:txBody>
                    <a:bodyPr/>
                    <a:lstStyle/>
                    <a:p>
                      <a:r>
                        <a:rPr lang="ru-RU" sz="1600" dirty="0" smtClean="0"/>
                        <a:t>9. НЕРЕГУЛИРУЕМОЕ (В </a:t>
                      </a:r>
                    </a:p>
                    <a:p>
                      <a:r>
                        <a:rPr lang="ru-RU" sz="1600" dirty="0" smtClean="0"/>
                        <a:t>ЧАСТНОСТИ, </a:t>
                      </a:r>
                    </a:p>
                    <a:p>
                      <a:r>
                        <a:rPr lang="ru-RU" sz="1600" dirty="0" smtClean="0"/>
                        <a:t>ИЗБЫТОЧНОЕ) ДЕЙСТВИЕ</a:t>
                      </a:r>
                    </a:p>
                    <a:p>
                      <a:endParaRPr lang="ru-RU" sz="1600" dirty="0" smtClean="0"/>
                    </a:p>
                    <a:p>
                      <a:endParaRPr lang="ru-RU" dirty="0" smtClean="0"/>
                    </a:p>
                    <a:p>
                      <a:endParaRPr lang="ru-RU" dirty="0" smtClean="0"/>
                    </a:p>
                    <a:p>
                      <a:endParaRPr lang="ru-RU" dirty="0"/>
                    </a:p>
                  </a:txBody>
                  <a:tcPr/>
                </a:tc>
                <a:tc>
                  <a:txBody>
                    <a:bodyPr/>
                    <a:lstStyle/>
                    <a:p>
                      <a:r>
                        <a:rPr lang="ru-RU" sz="1400" dirty="0" smtClean="0"/>
                        <a:t>А действует на Б нерегулируемо (например постоянно), а нужно регулируемое действие (например, переменное). </a:t>
                      </a:r>
                    </a:p>
                    <a:p>
                      <a:endParaRPr lang="ru-RU" sz="1400" dirty="0" smtClean="0"/>
                    </a:p>
                    <a:p>
                      <a:r>
                        <a:rPr lang="ru-RU" sz="1400" dirty="0" smtClean="0"/>
                        <a:t>Требуется сделать действие А на Б регулируемым (штрих-пунктирная стрелка). </a:t>
                      </a:r>
                      <a:endParaRPr lang="ru-RU" sz="1400" dirty="0"/>
                    </a:p>
                  </a:txBody>
                  <a:tcPr/>
                </a:tc>
              </a:tr>
            </a:tbl>
          </a:graphicData>
        </a:graphic>
      </p:graphicFrame>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412776"/>
            <a:ext cx="1584176" cy="1296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188" y="3284984"/>
            <a:ext cx="1905000" cy="752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9318" y="5373216"/>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52801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20688"/>
            <a:ext cx="8229600" cy="5856312"/>
          </a:xfrm>
        </p:spPr>
        <p:txBody>
          <a:bodyPr>
            <a:normAutofit/>
          </a:bodyPr>
          <a:lstStyle/>
          <a:p>
            <a:pPr marL="0" indent="0" algn="just">
              <a:buNone/>
            </a:pPr>
            <a:r>
              <a:rPr lang="ru-RU" sz="2000" b="1" dirty="0"/>
              <a:t>ШАГ 4.6. </a:t>
            </a:r>
            <a:r>
              <a:rPr lang="ru-RU" sz="2000" dirty="0"/>
              <a:t>Определить, решается ли задача введением вместо вещества электрического поля или взаимодействием двух электрических полей</a:t>
            </a:r>
            <a:r>
              <a:rPr lang="ru-RU" sz="2000" dirty="0" smtClean="0"/>
              <a:t>.</a:t>
            </a:r>
          </a:p>
          <a:p>
            <a:pPr marL="0" indent="0" algn="just">
              <a:buNone/>
            </a:pPr>
            <a:r>
              <a:rPr lang="ru-RU" sz="2000" b="1" dirty="0"/>
              <a:t>Примечание  </a:t>
            </a:r>
          </a:p>
          <a:p>
            <a:pPr marL="0" indent="0" algn="just">
              <a:buNone/>
            </a:pPr>
            <a:r>
              <a:rPr lang="ru-RU" sz="2000" b="1" dirty="0"/>
              <a:t>38. </a:t>
            </a:r>
            <a:r>
              <a:rPr lang="ru-RU" sz="2000" dirty="0"/>
              <a:t>Если использование ресурсных веществ - имеющихся и производных - недопустимо по условиям задачи, надо использовать электроны - подвижные (ток) или неподвижные. Электроны - "вещество", которое всегда есть в имеющемся объекте. К тому же электроны - вещество в сочетании с полем, что обеспечивает высокую управляемость</a:t>
            </a:r>
            <a:r>
              <a:rPr lang="ru-RU" sz="2000" dirty="0" smtClean="0"/>
              <a:t>.</a:t>
            </a:r>
          </a:p>
          <a:p>
            <a:pPr marL="0" indent="0" algn="just">
              <a:buNone/>
            </a:pPr>
            <a:endParaRPr lang="ru-RU" sz="2000" dirty="0"/>
          </a:p>
          <a:p>
            <a:pPr marL="0" indent="0" algn="just">
              <a:buNone/>
            </a:pPr>
            <a:r>
              <a:rPr lang="ru-RU" sz="1600" i="1" dirty="0" smtClean="0"/>
              <a:t>Пример. Известен </a:t>
            </a:r>
            <a:r>
              <a:rPr lang="ru-RU" sz="1600" i="1" dirty="0"/>
              <a:t>способ разрыва труб скручиванием (а. с. №182671). При скручивании трубы приходится механически зажимать, это вызывает их деформацию. Предложено возбуждать крутящий момент в самой трубе - за счет электродинамических сил (</a:t>
            </a:r>
            <a:r>
              <a:rPr lang="ru-RU" sz="1600" i="1" dirty="0" err="1"/>
              <a:t>а.с</a:t>
            </a:r>
            <a:r>
              <a:rPr lang="ru-RU" sz="1600" i="1" dirty="0"/>
              <a:t>. №342759). </a:t>
            </a:r>
            <a:endParaRPr lang="ru-RU" sz="1600" i="1" dirty="0" smtClean="0"/>
          </a:p>
        </p:txBody>
      </p:sp>
    </p:spTree>
    <p:extLst>
      <p:ext uri="{BB962C8B-B14F-4D97-AF65-F5344CB8AC3E}">
        <p14:creationId xmlns:p14="http://schemas.microsoft.com/office/powerpoint/2010/main" val="36155496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229600" cy="5928320"/>
          </a:xfrm>
        </p:spPr>
        <p:txBody>
          <a:bodyPr>
            <a:normAutofit fontScale="92500" lnSpcReduction="10000"/>
          </a:bodyPr>
          <a:lstStyle/>
          <a:p>
            <a:pPr marL="0" indent="0" algn="just">
              <a:buNone/>
            </a:pPr>
            <a:r>
              <a:rPr lang="ru-RU" b="1" dirty="0"/>
              <a:t>ШАГ 4.7. </a:t>
            </a:r>
            <a:r>
              <a:rPr lang="ru-RU" dirty="0"/>
              <a:t>Определить, решается ли задача применением пары "поле - добавка вещества, отзывающегося на поле" (например, "магнитное поле - </a:t>
            </a:r>
            <a:r>
              <a:rPr lang="ru-RU" dirty="0" err="1"/>
              <a:t>ферровещество</a:t>
            </a:r>
            <a:r>
              <a:rPr lang="ru-RU" dirty="0"/>
              <a:t>", "ультрафиолет - люминофор", "тепловое поле - металл с памятью формы" и т.д.)</a:t>
            </a:r>
          </a:p>
          <a:p>
            <a:pPr marL="0" indent="0">
              <a:buNone/>
            </a:pPr>
            <a:r>
              <a:rPr lang="ru-RU" b="1" dirty="0"/>
              <a:t>Примечание </a:t>
            </a:r>
          </a:p>
          <a:p>
            <a:pPr marL="0" indent="0" algn="just">
              <a:buNone/>
            </a:pPr>
            <a:r>
              <a:rPr lang="ru-RU" b="1" dirty="0"/>
              <a:t>39</a:t>
            </a:r>
            <a:r>
              <a:rPr lang="ru-RU" dirty="0"/>
              <a:t>. На шаге 2.3 рассмотрены уже имеющиеся ВПР. Шаги 4.3-4.5 относятся к ВПР, производным от имеющихся. Шаг 4.6 - частичный отход от имеющихся и производных ВПР: вводят "посторонние" поля. Шаг 4.7 - еще одно отступление: вводят "посторонние" вещества и поля.</a:t>
            </a:r>
          </a:p>
          <a:p>
            <a:pPr marL="0" indent="0" algn="just">
              <a:buNone/>
            </a:pPr>
            <a:r>
              <a:rPr lang="ru-RU" dirty="0"/>
              <a:t>Решение мини-задачи тем идеальнее, чем меньше затраты ВПР. Однако не каждая задача решается при малом расходе ВПР. Иногда приходится отступать, вводя "посторонние" вещества и поля. Делать это надо только при действительной необходимости, если никак нельзя обойтись наличным ВПР.</a:t>
            </a:r>
          </a:p>
          <a:p>
            <a:endParaRPr lang="ru-RU" dirty="0"/>
          </a:p>
        </p:txBody>
      </p:sp>
    </p:spTree>
    <p:extLst>
      <p:ext uri="{BB962C8B-B14F-4D97-AF65-F5344CB8AC3E}">
        <p14:creationId xmlns:p14="http://schemas.microsoft.com/office/powerpoint/2010/main" val="35012040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b="1" dirty="0"/>
              <a:t>ЧАСТЬ 5. ПРИМЕНЕНИЕ ИНФОРМФОНДА</a:t>
            </a:r>
            <a:br>
              <a:rPr lang="ru-RU" sz="2400" b="1" dirty="0"/>
            </a:br>
            <a:endParaRPr lang="ru-RU" sz="2400" b="1" dirty="0"/>
          </a:p>
        </p:txBody>
      </p:sp>
      <p:sp>
        <p:nvSpPr>
          <p:cNvPr id="3" name="Объект 2"/>
          <p:cNvSpPr>
            <a:spLocks noGrp="1"/>
          </p:cNvSpPr>
          <p:nvPr>
            <p:ph idx="1"/>
          </p:nvPr>
        </p:nvSpPr>
        <p:spPr/>
        <p:txBody>
          <a:bodyPr>
            <a:normAutofit/>
          </a:bodyPr>
          <a:lstStyle/>
          <a:p>
            <a:pPr marL="0" indent="0" algn="just">
              <a:buNone/>
            </a:pPr>
            <a:r>
              <a:rPr lang="ru-RU" b="1" dirty="0" smtClean="0"/>
              <a:t>Шаг </a:t>
            </a:r>
            <a:r>
              <a:rPr lang="ru-RU" b="1" dirty="0"/>
              <a:t>5.1. </a:t>
            </a:r>
            <a:r>
              <a:rPr lang="ru-RU" dirty="0"/>
              <a:t>Применение стандартов</a:t>
            </a:r>
          </a:p>
          <a:p>
            <a:pPr marL="0" indent="0" algn="just">
              <a:buNone/>
            </a:pPr>
            <a:r>
              <a:rPr lang="ru-RU" b="1" dirty="0"/>
              <a:t>Шаг 5.2. </a:t>
            </a:r>
            <a:r>
              <a:rPr lang="ru-RU" dirty="0"/>
              <a:t>Применение задач аналогов</a:t>
            </a:r>
          </a:p>
          <a:p>
            <a:pPr marL="0" indent="0" algn="just">
              <a:buNone/>
            </a:pPr>
            <a:r>
              <a:rPr lang="ru-RU" b="1" dirty="0"/>
              <a:t>Шаг 5.3. </a:t>
            </a:r>
            <a:r>
              <a:rPr lang="ru-RU" dirty="0"/>
              <a:t>Приемы разрешения физических противоречий</a:t>
            </a:r>
          </a:p>
          <a:p>
            <a:pPr marL="0" indent="0" algn="just">
              <a:buNone/>
            </a:pPr>
            <a:r>
              <a:rPr lang="ru-RU" b="1" dirty="0"/>
              <a:t>Шаг 5.4. </a:t>
            </a:r>
            <a:r>
              <a:rPr lang="ru-RU" dirty="0"/>
              <a:t>Применение </a:t>
            </a:r>
            <a:r>
              <a:rPr lang="ru-RU" dirty="0" smtClean="0"/>
              <a:t>«указателя физэффектов»</a:t>
            </a:r>
          </a:p>
          <a:p>
            <a:pPr marL="0" indent="0" algn="just">
              <a:buNone/>
            </a:pPr>
            <a:endParaRPr lang="ru-RU" dirty="0"/>
          </a:p>
          <a:p>
            <a:pPr marL="0" indent="0" algn="just">
              <a:buNone/>
            </a:pPr>
            <a:r>
              <a:rPr lang="ru-RU" sz="1900" dirty="0"/>
              <a:t>Во многих случаях четвертая часть АРИЗ приводит к решению задачи. В таких случаях можно переходить к седьмой части. Если же после 4.7 ответа нет, надо пройти пятую часть.</a:t>
            </a:r>
          </a:p>
          <a:p>
            <a:pPr marL="0" indent="0" algn="just">
              <a:buNone/>
            </a:pPr>
            <a:r>
              <a:rPr lang="ru-RU" sz="1900" dirty="0"/>
              <a:t>Цель пятой части АРИЗ - использование опыта, сконцентрированного в информационном фонде ТРИЗ. К моменту ввода в пятую часть АРИЗ задача существенно проясняется - становится возможным ее прямое решение с помощью информационного фонда.</a:t>
            </a:r>
          </a:p>
          <a:p>
            <a:pPr marL="0" indent="0" algn="just">
              <a:buNone/>
            </a:pPr>
            <a:endParaRPr lang="ru-RU" dirty="0"/>
          </a:p>
        </p:txBody>
      </p:sp>
    </p:spTree>
    <p:extLst>
      <p:ext uri="{BB962C8B-B14F-4D97-AF65-F5344CB8AC3E}">
        <p14:creationId xmlns:p14="http://schemas.microsoft.com/office/powerpoint/2010/main" val="27936301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229600" cy="6000328"/>
          </a:xfrm>
        </p:spPr>
        <p:txBody>
          <a:bodyPr>
            <a:normAutofit fontScale="77500" lnSpcReduction="20000"/>
          </a:bodyPr>
          <a:lstStyle/>
          <a:p>
            <a:pPr marL="0" indent="0" algn="just">
              <a:buNone/>
            </a:pPr>
            <a:r>
              <a:rPr lang="ru-RU" b="1" dirty="0"/>
              <a:t>ШАГ 5.1. </a:t>
            </a:r>
            <a:r>
              <a:rPr lang="ru-RU" dirty="0"/>
              <a:t>Рассмотреть возможность решения задачи (в формулировке ИКР-2 и с учетом ВПР, уточненных в четвертой части) по стандартам. </a:t>
            </a:r>
          </a:p>
          <a:p>
            <a:pPr marL="0" indent="0" algn="just">
              <a:buNone/>
            </a:pPr>
            <a:r>
              <a:rPr lang="ru-RU" b="1" dirty="0"/>
              <a:t>Примечание</a:t>
            </a:r>
          </a:p>
          <a:p>
            <a:pPr marL="0" indent="0" algn="just">
              <a:buNone/>
            </a:pPr>
            <a:r>
              <a:rPr lang="ru-RU" b="1" dirty="0"/>
              <a:t>40. </a:t>
            </a:r>
            <a:r>
              <a:rPr lang="ru-RU" dirty="0"/>
              <a:t>Возврат к стандартам происходит, в сущности, уже на шагах 4.6 и 4.7До этих шагов главной идеей было использование имеющихся ВПР, по возможности избегая новых веществ и полей. Если задачу не удается решить в рамках имеющихся и производных ВПР, приходится вводить новые вещества и поля. </a:t>
            </a:r>
            <a:r>
              <a:rPr lang="ru-RU" dirty="0" smtClean="0"/>
              <a:t>Большинство </a:t>
            </a:r>
            <a:r>
              <a:rPr lang="ru-RU" dirty="0"/>
              <a:t>стандартов как раз и относятся к технике введения добавок</a:t>
            </a:r>
            <a:r>
              <a:rPr lang="ru-RU" dirty="0" smtClean="0"/>
              <a:t>.</a:t>
            </a:r>
          </a:p>
          <a:p>
            <a:pPr marL="0" indent="0" algn="just">
              <a:buNone/>
            </a:pPr>
            <a:endParaRPr lang="ru-RU" dirty="0"/>
          </a:p>
          <a:p>
            <a:pPr marL="0" indent="0" algn="just">
              <a:buNone/>
            </a:pPr>
            <a:r>
              <a:rPr lang="ru-RU" b="1" dirty="0" smtClean="0"/>
              <a:t>ШАГ </a:t>
            </a:r>
            <a:r>
              <a:rPr lang="ru-RU" b="1" dirty="0"/>
              <a:t>5.2. </a:t>
            </a:r>
            <a:r>
              <a:rPr lang="ru-RU" dirty="0"/>
              <a:t>Рассмотреть возможность решения задачи (в формулировке ИКР-2 с учетом ВПР, уточненных в четвертой части) по аналогии с еще нестандартными задачами, ранее решенными по АРИЗ.</a:t>
            </a:r>
          </a:p>
          <a:p>
            <a:pPr marL="0" indent="0" algn="just">
              <a:buNone/>
            </a:pPr>
            <a:r>
              <a:rPr lang="ru-RU" b="1" dirty="0"/>
              <a:t>Примечание </a:t>
            </a:r>
          </a:p>
          <a:p>
            <a:pPr marL="0" indent="0" algn="just">
              <a:buNone/>
            </a:pPr>
            <a:r>
              <a:rPr lang="ru-RU" b="1" dirty="0"/>
              <a:t>41. </a:t>
            </a:r>
            <a:r>
              <a:rPr lang="ru-RU" dirty="0"/>
              <a:t>При бесконечном многообразии изобретательских задач число физических противоречий, на которых "держатся" эти задачи, сравнительно невелико.</a:t>
            </a:r>
          </a:p>
          <a:p>
            <a:pPr marL="0" indent="0" algn="just">
              <a:buNone/>
            </a:pPr>
            <a:r>
              <a:rPr lang="ru-RU" dirty="0"/>
              <a:t>Поэтому значительная часть задач решается по аналогии с другими задачами, содержащими аналогичное </a:t>
            </a:r>
            <a:r>
              <a:rPr lang="ru-RU" dirty="0" err="1"/>
              <a:t>физпротиворечие</a:t>
            </a:r>
            <a:r>
              <a:rPr lang="ru-RU" dirty="0"/>
              <a:t>. Внешне задачи могут быть весьма различными, аналогия выявляется только после анализа - на уровне </a:t>
            </a:r>
            <a:r>
              <a:rPr lang="ru-RU" dirty="0" err="1"/>
              <a:t>физпротиворечия</a:t>
            </a:r>
            <a:r>
              <a:rPr lang="ru-RU" dirty="0"/>
              <a:t>.</a:t>
            </a:r>
          </a:p>
          <a:p>
            <a:pPr marL="0" indent="0" algn="just">
              <a:buNone/>
            </a:pPr>
            <a:endParaRPr lang="ru-RU" dirty="0"/>
          </a:p>
        </p:txBody>
      </p:sp>
    </p:spTree>
    <p:extLst>
      <p:ext uri="{BB962C8B-B14F-4D97-AF65-F5344CB8AC3E}">
        <p14:creationId xmlns:p14="http://schemas.microsoft.com/office/powerpoint/2010/main" val="175543229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229600" cy="5928320"/>
          </a:xfrm>
        </p:spPr>
        <p:txBody>
          <a:bodyPr/>
          <a:lstStyle/>
          <a:p>
            <a:pPr marL="0" indent="0" algn="just">
              <a:buNone/>
            </a:pPr>
            <a:r>
              <a:rPr lang="ru-RU" b="1" dirty="0"/>
              <a:t>ШАГ 5.3. </a:t>
            </a:r>
            <a:r>
              <a:rPr lang="ru-RU" dirty="0"/>
              <a:t>Рассмотреть возможность устранения физического противоречия с помощью типовых преобразований </a:t>
            </a:r>
            <a:r>
              <a:rPr lang="ru-RU" dirty="0" smtClean="0"/>
              <a:t>(таблица "</a:t>
            </a:r>
            <a:r>
              <a:rPr lang="ru-RU" dirty="0"/>
              <a:t>Разрешение физических противоречий").</a:t>
            </a:r>
          </a:p>
          <a:p>
            <a:pPr marL="0" indent="0" algn="just">
              <a:buNone/>
            </a:pPr>
            <a:r>
              <a:rPr lang="ru-RU" i="1" u="sng" dirty="0"/>
              <a:t>Правило 11. </a:t>
            </a:r>
            <a:r>
              <a:rPr lang="ru-RU" dirty="0"/>
              <a:t>Пригодны только те решения, которые совпадают с ИКР или практически близки к нему</a:t>
            </a:r>
            <a:r>
              <a:rPr lang="ru-RU" dirty="0" smtClean="0"/>
              <a:t>.</a:t>
            </a:r>
          </a:p>
          <a:p>
            <a:pPr marL="0" indent="0" algn="just">
              <a:buNone/>
            </a:pPr>
            <a:endParaRPr lang="ru-RU" dirty="0"/>
          </a:p>
          <a:p>
            <a:pPr marL="0" indent="0" algn="just">
              <a:buNone/>
            </a:pPr>
            <a:r>
              <a:rPr lang="ru-RU" b="1" dirty="0"/>
              <a:t>ШАГ 5.4. </a:t>
            </a:r>
            <a:r>
              <a:rPr lang="ru-RU" dirty="0"/>
              <a:t>Применение "Указателя физэффектов".</a:t>
            </a:r>
          </a:p>
          <a:p>
            <a:pPr marL="0" indent="0" algn="just">
              <a:buNone/>
            </a:pPr>
            <a:r>
              <a:rPr lang="ru-RU" dirty="0"/>
              <a:t>Рассмотреть возможность устранения </a:t>
            </a:r>
            <a:r>
              <a:rPr lang="ru-RU" dirty="0" err="1"/>
              <a:t>физпротиворечия</a:t>
            </a:r>
            <a:r>
              <a:rPr lang="ru-RU" dirty="0"/>
              <a:t> с помощью "Указателя применения физических эффектов и явлений".</a:t>
            </a:r>
          </a:p>
          <a:p>
            <a:pPr marL="0" indent="0" algn="just">
              <a:buNone/>
            </a:pPr>
            <a:endParaRPr lang="ru-RU" dirty="0"/>
          </a:p>
        </p:txBody>
      </p:sp>
    </p:spTree>
    <p:extLst>
      <p:ext uri="{BB962C8B-B14F-4D97-AF65-F5344CB8AC3E}">
        <p14:creationId xmlns:p14="http://schemas.microsoft.com/office/powerpoint/2010/main" val="44473834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b="1" dirty="0"/>
              <a:t>ЧАСТЬ 6. ИЗМЕНЕНИЕ ИЛИ ЗАМЕНА ЗАДАЧИ</a:t>
            </a:r>
            <a:br>
              <a:rPr lang="ru-RU" sz="2400" b="1" dirty="0"/>
            </a:br>
            <a:endParaRPr lang="ru-RU" sz="2400" b="1" dirty="0"/>
          </a:p>
        </p:txBody>
      </p:sp>
      <p:sp>
        <p:nvSpPr>
          <p:cNvPr id="3" name="Объект 2"/>
          <p:cNvSpPr>
            <a:spLocks noGrp="1"/>
          </p:cNvSpPr>
          <p:nvPr>
            <p:ph idx="1"/>
          </p:nvPr>
        </p:nvSpPr>
        <p:spPr>
          <a:xfrm>
            <a:off x="457200" y="1196752"/>
            <a:ext cx="8229600" cy="5280248"/>
          </a:xfrm>
        </p:spPr>
        <p:txBody>
          <a:bodyPr>
            <a:normAutofit fontScale="92500" lnSpcReduction="10000"/>
          </a:bodyPr>
          <a:lstStyle/>
          <a:p>
            <a:pPr marL="0" indent="0" algn="just">
              <a:buNone/>
            </a:pPr>
            <a:r>
              <a:rPr lang="ru-RU" b="1" dirty="0" smtClean="0"/>
              <a:t>Шаг </a:t>
            </a:r>
            <a:r>
              <a:rPr lang="ru-RU" b="1" dirty="0"/>
              <a:t>6.1. </a:t>
            </a:r>
            <a:r>
              <a:rPr lang="ru-RU" dirty="0"/>
              <a:t>Переход от физического ответа к техническому</a:t>
            </a:r>
          </a:p>
          <a:p>
            <a:pPr marL="0" indent="0" algn="just">
              <a:buNone/>
            </a:pPr>
            <a:r>
              <a:rPr lang="ru-RU" b="1" dirty="0"/>
              <a:t>Шаг 6.2. </a:t>
            </a:r>
            <a:r>
              <a:rPr lang="ru-RU" dirty="0"/>
              <a:t>Проверка формулировки задачи на сочетание нескольких задач</a:t>
            </a:r>
          </a:p>
          <a:p>
            <a:pPr marL="0" indent="0" algn="just">
              <a:buNone/>
            </a:pPr>
            <a:r>
              <a:rPr lang="ru-RU" b="1" dirty="0"/>
              <a:t>Шаг 6.3. </a:t>
            </a:r>
            <a:r>
              <a:rPr lang="ru-RU" dirty="0"/>
              <a:t>Изменение задачи</a:t>
            </a:r>
          </a:p>
          <a:p>
            <a:pPr marL="0" indent="0" algn="just">
              <a:buNone/>
            </a:pPr>
            <a:r>
              <a:rPr lang="ru-RU" b="1" dirty="0"/>
              <a:t>Шаг 6.4. </a:t>
            </a:r>
            <a:r>
              <a:rPr lang="ru-RU" dirty="0" err="1"/>
              <a:t>Переформулировка</a:t>
            </a:r>
            <a:r>
              <a:rPr lang="ru-RU" dirty="0"/>
              <a:t> </a:t>
            </a:r>
            <a:r>
              <a:rPr lang="ru-RU" dirty="0" smtClean="0"/>
              <a:t>мини-задачи</a:t>
            </a:r>
          </a:p>
          <a:p>
            <a:pPr marL="0" indent="0" algn="just">
              <a:buNone/>
            </a:pPr>
            <a:endParaRPr lang="ru-RU" dirty="0" smtClean="0"/>
          </a:p>
          <a:p>
            <a:pPr marL="0" indent="0" algn="just">
              <a:buNone/>
            </a:pPr>
            <a:r>
              <a:rPr lang="ru-RU" sz="2200" dirty="0"/>
              <a:t>Простые задачи решаются буквальным преодолением ФП, например разделением противоречивых свойств во времени или в пространстве. Решение сложных задач обычно связано с изменением смысла задачи - снятием первоначальных ограничений, психологической инерцией и до решения кажущихся самоочевидными. </a:t>
            </a:r>
            <a:endParaRPr lang="ru-RU" sz="2200" dirty="0" smtClean="0"/>
          </a:p>
          <a:p>
            <a:pPr marL="0" indent="0" algn="just">
              <a:buNone/>
            </a:pPr>
            <a:r>
              <a:rPr lang="ru-RU" sz="2200" dirty="0"/>
              <a:t>Для правильного понимания задачи необходимо ее сначала решить: изобретательские задачи не могут быть сразу поставлены точно. Процесс решения, в сущности, есть процесс корректировки задачи.</a:t>
            </a:r>
          </a:p>
          <a:p>
            <a:pPr marL="0" indent="0" algn="just">
              <a:buNone/>
            </a:pPr>
            <a:endParaRPr lang="ru-RU" dirty="0"/>
          </a:p>
        </p:txBody>
      </p:sp>
    </p:spTree>
    <p:extLst>
      <p:ext uri="{BB962C8B-B14F-4D97-AF65-F5344CB8AC3E}">
        <p14:creationId xmlns:p14="http://schemas.microsoft.com/office/powerpoint/2010/main" val="232483120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229600" cy="5928320"/>
          </a:xfrm>
        </p:spPr>
        <p:txBody>
          <a:bodyPr>
            <a:normAutofit lnSpcReduction="10000"/>
          </a:bodyPr>
          <a:lstStyle/>
          <a:p>
            <a:pPr marL="0" indent="0" algn="just">
              <a:buNone/>
            </a:pPr>
            <a:r>
              <a:rPr lang="ru-RU" b="1" dirty="0"/>
              <a:t>ШАГ 6.1. </a:t>
            </a:r>
            <a:r>
              <a:rPr lang="ru-RU" dirty="0"/>
              <a:t>Если задача решена, перейти от физического ответа к техническому: сформулировать способ и дать принципиальную схему устройства, осуществляющего этот способ.</a:t>
            </a:r>
          </a:p>
          <a:p>
            <a:pPr marL="0" indent="0" algn="just">
              <a:buNone/>
            </a:pPr>
            <a:r>
              <a:rPr lang="ru-RU" b="1" dirty="0" smtClean="0"/>
              <a:t>ШАГ </a:t>
            </a:r>
            <a:r>
              <a:rPr lang="ru-RU" b="1" dirty="0"/>
              <a:t>6.2. </a:t>
            </a:r>
            <a:r>
              <a:rPr lang="ru-RU" dirty="0"/>
              <a:t>Если ответа нет, проверить - не является ли формулировка 1.1сочетанием нескольких разных задач. В этом случае следует изменить 1.1, выделив отдельные задачи для поочередного решения (обычно достаточно решить одну главную задачу</a:t>
            </a:r>
            <a:r>
              <a:rPr lang="ru-RU" dirty="0" smtClean="0"/>
              <a:t>).</a:t>
            </a:r>
          </a:p>
          <a:p>
            <a:pPr marL="0" indent="0" algn="just">
              <a:buNone/>
            </a:pPr>
            <a:r>
              <a:rPr lang="ru-RU" b="1" dirty="0"/>
              <a:t>ШАГ 6.3</a:t>
            </a:r>
            <a:r>
              <a:rPr lang="ru-RU" dirty="0"/>
              <a:t>. Если ответа нет, изменить задачу, выбрав на шаге 1.4 другое ТП</a:t>
            </a:r>
            <a:r>
              <a:rPr lang="ru-RU" dirty="0" smtClean="0"/>
              <a:t>.</a:t>
            </a:r>
          </a:p>
          <a:p>
            <a:pPr marL="0" indent="0" algn="just">
              <a:buNone/>
            </a:pPr>
            <a:r>
              <a:rPr lang="ru-RU" b="1" dirty="0"/>
              <a:t>ШАГ 6.4. </a:t>
            </a:r>
            <a:r>
              <a:rPr lang="ru-RU" dirty="0"/>
              <a:t>Если ответа нет, вернуться к шагу 1.1. и заново сформулировать мини-задачу, отнеся ее к надсистеме. При необходимости такое возвращение совершают несколько раз - с переходом к </a:t>
            </a:r>
            <a:r>
              <a:rPr lang="ru-RU" dirty="0" err="1"/>
              <a:t>наднадсистеме</a:t>
            </a:r>
            <a:r>
              <a:rPr lang="ru-RU" dirty="0"/>
              <a:t> и т.д.</a:t>
            </a:r>
          </a:p>
          <a:p>
            <a:pPr marL="0" indent="0" algn="just">
              <a:buNone/>
            </a:pPr>
            <a:endParaRPr lang="ru-RU" dirty="0"/>
          </a:p>
        </p:txBody>
      </p:sp>
    </p:spTree>
    <p:extLst>
      <p:ext uri="{BB962C8B-B14F-4D97-AF65-F5344CB8AC3E}">
        <p14:creationId xmlns:p14="http://schemas.microsoft.com/office/powerpoint/2010/main" val="10367381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b="1" dirty="0"/>
              <a:t>ЧАСТЬ 7. АНАЛИЗ СПОСОБА УСТРАНЕНИЯ ФП</a:t>
            </a:r>
            <a:br>
              <a:rPr lang="ru-RU" sz="2400" b="1" dirty="0"/>
            </a:br>
            <a:endParaRPr lang="ru-RU" sz="2400" b="1" dirty="0"/>
          </a:p>
        </p:txBody>
      </p:sp>
      <p:sp>
        <p:nvSpPr>
          <p:cNvPr id="3" name="Объект 2"/>
          <p:cNvSpPr>
            <a:spLocks noGrp="1"/>
          </p:cNvSpPr>
          <p:nvPr>
            <p:ph idx="1"/>
          </p:nvPr>
        </p:nvSpPr>
        <p:spPr/>
        <p:txBody>
          <a:bodyPr>
            <a:normAutofit/>
          </a:bodyPr>
          <a:lstStyle/>
          <a:p>
            <a:pPr marL="0" indent="0" algn="just">
              <a:buNone/>
            </a:pPr>
            <a:r>
              <a:rPr lang="ru-RU" b="1" dirty="0" smtClean="0"/>
              <a:t>Шаг </a:t>
            </a:r>
            <a:r>
              <a:rPr lang="ru-RU" b="1" dirty="0"/>
              <a:t>7.1. </a:t>
            </a:r>
            <a:r>
              <a:rPr lang="ru-RU" dirty="0"/>
              <a:t>Контроль ответа</a:t>
            </a:r>
          </a:p>
          <a:p>
            <a:pPr marL="0" indent="0" algn="just">
              <a:buNone/>
            </a:pPr>
            <a:r>
              <a:rPr lang="ru-RU" b="1" dirty="0"/>
              <a:t>Шаг 7.2. </a:t>
            </a:r>
            <a:r>
              <a:rPr lang="ru-RU" dirty="0"/>
              <a:t>Предварительная оценка полученного решения</a:t>
            </a:r>
          </a:p>
          <a:p>
            <a:pPr marL="0" indent="0" algn="just">
              <a:buNone/>
            </a:pPr>
            <a:r>
              <a:rPr lang="ru-RU" b="1" dirty="0"/>
              <a:t>Шаг 7.3. </a:t>
            </a:r>
            <a:r>
              <a:rPr lang="ru-RU" dirty="0"/>
              <a:t>Проверка формальной новизны</a:t>
            </a:r>
          </a:p>
          <a:p>
            <a:pPr marL="0" indent="0" algn="just">
              <a:buNone/>
            </a:pPr>
            <a:r>
              <a:rPr lang="ru-RU" b="1" dirty="0"/>
              <a:t>Шаг 7.4. </a:t>
            </a:r>
            <a:r>
              <a:rPr lang="ru-RU" dirty="0"/>
              <a:t>Оценка возникающих при внедрении идеи подзадач</a:t>
            </a:r>
          </a:p>
          <a:p>
            <a:pPr marL="0" indent="0" algn="just">
              <a:buNone/>
            </a:pPr>
            <a:r>
              <a:rPr lang="ru-RU" dirty="0"/>
              <a:t>Главная цель седьмой части АРИЗ - проверка качества полученного ответа. Физическое противоречие должно быть устранено почти идеально, "без ничего". Лучше потратить 2-3 часа на получение нового - более сильного - ответа, чем потом полжизни бороться за плохо внедряемую слабую идею.</a:t>
            </a:r>
          </a:p>
          <a:p>
            <a:pPr marL="0" indent="0" algn="just">
              <a:buNone/>
            </a:pPr>
            <a:endParaRPr lang="ru-RU" dirty="0"/>
          </a:p>
        </p:txBody>
      </p:sp>
    </p:spTree>
    <p:extLst>
      <p:ext uri="{BB962C8B-B14F-4D97-AF65-F5344CB8AC3E}">
        <p14:creationId xmlns:p14="http://schemas.microsoft.com/office/powerpoint/2010/main" val="351531921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92696"/>
            <a:ext cx="8229600" cy="5784304"/>
          </a:xfrm>
        </p:spPr>
        <p:txBody>
          <a:bodyPr>
            <a:normAutofit/>
          </a:bodyPr>
          <a:lstStyle/>
          <a:p>
            <a:pPr marL="0" indent="0" algn="just">
              <a:buNone/>
            </a:pPr>
            <a:r>
              <a:rPr lang="ru-RU" b="1" dirty="0" smtClean="0"/>
              <a:t>ШАГ </a:t>
            </a:r>
            <a:r>
              <a:rPr lang="ru-RU" b="1" dirty="0"/>
              <a:t>7.1. </a:t>
            </a:r>
            <a:r>
              <a:rPr lang="ru-RU" dirty="0"/>
              <a:t>Контроль ответа. Рассмотреть вводимые вещества и поля. Можно ли не вводить новые вещества и поля, использовав ВПР - имеющиеся и производные? Можно ли использовать саморегулируемые вещества? Ввести соответствующие поправки в технический ответ.</a:t>
            </a:r>
          </a:p>
          <a:p>
            <a:pPr marL="0" indent="0" algn="just">
              <a:buNone/>
            </a:pPr>
            <a:r>
              <a:rPr lang="ru-RU" b="1" dirty="0"/>
              <a:t>Примечание </a:t>
            </a:r>
          </a:p>
          <a:p>
            <a:pPr marL="0" indent="0" algn="just">
              <a:buNone/>
            </a:pPr>
            <a:r>
              <a:rPr lang="ru-RU" b="1" dirty="0"/>
              <a:t>43. </a:t>
            </a:r>
            <a:r>
              <a:rPr lang="ru-RU" dirty="0"/>
              <a:t>Саморегулируемые (в условиях данной задачи) вещества - это такие вещества, которые определенным образом меняют свои физические параметры при изменении внешних условий, например теряют магнитные свойства при нагревании выше точки Кюри. Применение саморегулируемых веществ позволяет менять состояние системы или проводить в ней измерения без дополнительных устройств.</a:t>
            </a:r>
          </a:p>
        </p:txBody>
      </p:sp>
    </p:spTree>
    <p:extLst>
      <p:ext uri="{BB962C8B-B14F-4D97-AF65-F5344CB8AC3E}">
        <p14:creationId xmlns:p14="http://schemas.microsoft.com/office/powerpoint/2010/main" val="11715986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548680"/>
            <a:ext cx="8229600" cy="5956920"/>
          </a:xfrm>
        </p:spPr>
        <p:txBody>
          <a:bodyPr>
            <a:normAutofit fontScale="85000" lnSpcReduction="10000"/>
          </a:bodyPr>
          <a:lstStyle/>
          <a:p>
            <a:pPr marL="0" indent="0" algn="just">
              <a:buNone/>
            </a:pPr>
            <a:r>
              <a:rPr lang="ru-RU" b="1" dirty="0"/>
              <a:t>ШАГ 7.2. </a:t>
            </a:r>
            <a:r>
              <a:rPr lang="ru-RU" dirty="0"/>
              <a:t>Провести предварительную оценку полученного решения.</a:t>
            </a:r>
          </a:p>
          <a:p>
            <a:pPr marL="0" indent="0" algn="just">
              <a:buNone/>
            </a:pPr>
            <a:r>
              <a:rPr lang="ru-RU" dirty="0"/>
              <a:t>Контрольные вопросы: </a:t>
            </a:r>
          </a:p>
          <a:p>
            <a:pPr marL="0" indent="0" algn="just">
              <a:buNone/>
            </a:pPr>
            <a:r>
              <a:rPr lang="ru-RU" dirty="0"/>
              <a:t>а) Обеспечивает ли полученное решение выполнение главного требования ИКР-1 ("Элемент сам...")? </a:t>
            </a:r>
          </a:p>
          <a:p>
            <a:pPr marL="0" indent="0" algn="just">
              <a:buNone/>
            </a:pPr>
            <a:r>
              <a:rPr lang="ru-RU" dirty="0"/>
              <a:t>б) Какое физическое противоречие устранено (и устранено ли) полученным решением? </a:t>
            </a:r>
          </a:p>
          <a:p>
            <a:pPr marL="0" indent="0" algn="just">
              <a:buNone/>
            </a:pPr>
            <a:r>
              <a:rPr lang="ru-RU" dirty="0"/>
              <a:t>в) Содержит ли полученная система хотя бы один хорошо управляемый элемент? Какой именно? Как осуществлять управление? </a:t>
            </a:r>
          </a:p>
          <a:p>
            <a:pPr marL="0" indent="0" algn="just">
              <a:buNone/>
            </a:pPr>
            <a:r>
              <a:rPr lang="ru-RU" dirty="0"/>
              <a:t>г) Годится ли решение, найденное для "</a:t>
            </a:r>
            <a:r>
              <a:rPr lang="ru-RU" dirty="0" err="1"/>
              <a:t>одноцикловой</a:t>
            </a:r>
            <a:r>
              <a:rPr lang="ru-RU" dirty="0"/>
              <a:t>" модели задачи в реальных условиях со многими циклами?</a:t>
            </a:r>
          </a:p>
          <a:p>
            <a:pPr marL="0" indent="0" algn="just">
              <a:buNone/>
            </a:pPr>
            <a:r>
              <a:rPr lang="ru-RU" dirty="0"/>
              <a:t>Если полученное решение не удовлетворяет хотя бы одному из контрольных вопросов, вернуться к 1.1.</a:t>
            </a:r>
          </a:p>
          <a:p>
            <a:pPr marL="0" indent="0" algn="just">
              <a:buNone/>
            </a:pPr>
            <a:r>
              <a:rPr lang="ru-RU" b="1" dirty="0" smtClean="0"/>
              <a:t>ШАГ </a:t>
            </a:r>
            <a:r>
              <a:rPr lang="ru-RU" b="1" dirty="0"/>
              <a:t>7.3. </a:t>
            </a:r>
            <a:r>
              <a:rPr lang="ru-RU" dirty="0"/>
              <a:t>Проверить (по патентным данным) формальную новизну полученного решения.</a:t>
            </a:r>
          </a:p>
          <a:p>
            <a:pPr marL="0" indent="0" algn="just">
              <a:buNone/>
            </a:pPr>
            <a:r>
              <a:rPr lang="ru-RU" b="1" dirty="0" smtClean="0"/>
              <a:t>ШАГ </a:t>
            </a:r>
            <a:r>
              <a:rPr lang="ru-RU" b="1" dirty="0"/>
              <a:t>7.4. </a:t>
            </a:r>
            <a:r>
              <a:rPr lang="ru-RU" dirty="0"/>
              <a:t>Какие подзадачи возникнут при технической разработке полученной идеи? Записать возможные подзадачи - изобретательские, конструкторские, расчетные, организационные. </a:t>
            </a:r>
          </a:p>
          <a:p>
            <a:pPr marL="0" indent="0" algn="just">
              <a:buNone/>
            </a:pPr>
            <a:endParaRPr lang="ru-RU" dirty="0"/>
          </a:p>
        </p:txBody>
      </p:sp>
    </p:spTree>
    <p:extLst>
      <p:ext uri="{BB962C8B-B14F-4D97-AF65-F5344CB8AC3E}">
        <p14:creationId xmlns:p14="http://schemas.microsoft.com/office/powerpoint/2010/main" val="1052098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29600" cy="591344"/>
          </a:xfrm>
        </p:spPr>
        <p:txBody>
          <a:bodyPr>
            <a:normAutofit/>
          </a:bodyPr>
          <a:lstStyle/>
          <a:p>
            <a:r>
              <a:rPr lang="ru-RU" sz="2400" dirty="0"/>
              <a:t>РАЗРЕШЕНИЕ ФИЗИЧЕСКИХ </a:t>
            </a:r>
            <a:r>
              <a:rPr lang="ru-RU" sz="2400" dirty="0" smtClean="0"/>
              <a:t>ПРОТИВОРЕЧИЙ</a:t>
            </a:r>
            <a:endParaRPr lang="ru-RU" sz="2400"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903969082"/>
              </p:ext>
            </p:extLst>
          </p:nvPr>
        </p:nvGraphicFramePr>
        <p:xfrm>
          <a:off x="323528" y="1124744"/>
          <a:ext cx="8496944" cy="5181160"/>
        </p:xfrm>
        <a:graphic>
          <a:graphicData uri="http://schemas.openxmlformats.org/drawingml/2006/table">
            <a:tbl>
              <a:tblPr/>
              <a:tblGrid>
                <a:gridCol w="1486967"/>
                <a:gridCol w="7009977"/>
              </a:tblGrid>
              <a:tr h="504056">
                <a:tc>
                  <a:txBody>
                    <a:bodyPr/>
                    <a:lstStyle/>
                    <a:p>
                      <a:pPr algn="ctr"/>
                      <a:r>
                        <a:rPr lang="ru-RU" sz="600" dirty="0">
                          <a:effectLst/>
                          <a:latin typeface="Verdana"/>
                        </a:rPr>
                        <a:t> </a:t>
                      </a:r>
                    </a:p>
                  </a:txBody>
                  <a:tcPr marL="16270" marR="16270" marT="16270" marB="16270">
                    <a:lnL>
                      <a:noFill/>
                    </a:lnL>
                    <a:lnR>
                      <a:noFill/>
                    </a:lnR>
                    <a:lnT>
                      <a:noFill/>
                    </a:lnT>
                    <a:lnB>
                      <a:noFill/>
                    </a:lnB>
                    <a:solidFill>
                      <a:srgbClr val="C0C0C0"/>
                    </a:solidFill>
                  </a:tcPr>
                </a:tc>
                <a:tc>
                  <a:txBody>
                    <a:bodyPr/>
                    <a:lstStyle/>
                    <a:p>
                      <a:pPr algn="ctr"/>
                      <a:r>
                        <a:rPr lang="ru-RU" sz="1200" b="1" dirty="0">
                          <a:effectLst/>
                          <a:latin typeface="+mj-lt"/>
                        </a:rPr>
                        <a:t/>
                      </a:r>
                      <a:br>
                        <a:rPr lang="ru-RU" sz="1200" b="1" dirty="0">
                          <a:effectLst/>
                          <a:latin typeface="+mj-lt"/>
                        </a:rPr>
                      </a:br>
                      <a:r>
                        <a:rPr lang="ru-RU" sz="1600" b="1" dirty="0">
                          <a:effectLst/>
                          <a:latin typeface="+mj-lt"/>
                        </a:rPr>
                        <a:t>ПРИНЦИПЫ</a:t>
                      </a:r>
                      <a:br>
                        <a:rPr lang="ru-RU" sz="1600" b="1" dirty="0">
                          <a:effectLst/>
                          <a:latin typeface="+mj-lt"/>
                        </a:rPr>
                      </a:br>
                      <a:r>
                        <a:rPr lang="ru-RU" sz="600" b="1" dirty="0">
                          <a:effectLst/>
                          <a:latin typeface="Verdana"/>
                        </a:rPr>
                        <a:t/>
                      </a:r>
                      <a:br>
                        <a:rPr lang="ru-RU" sz="600" b="1" dirty="0">
                          <a:effectLst/>
                          <a:latin typeface="Verdana"/>
                        </a:rPr>
                      </a:br>
                      <a:endParaRPr lang="ru-RU" sz="600" dirty="0">
                        <a:effectLst/>
                        <a:latin typeface="Verdana"/>
                      </a:endParaRPr>
                    </a:p>
                  </a:txBody>
                  <a:tcPr marL="16270" marR="16270" marT="16270" marB="16270">
                    <a:lnL>
                      <a:noFill/>
                    </a:lnL>
                    <a:lnR>
                      <a:noFill/>
                    </a:lnR>
                    <a:lnT>
                      <a:noFill/>
                    </a:lnT>
                    <a:lnB>
                      <a:noFill/>
                    </a:lnB>
                    <a:solidFill>
                      <a:srgbClr val="C0C0C0"/>
                    </a:solidFill>
                  </a:tcPr>
                </a:tc>
              </a:tr>
              <a:tr h="293964">
                <a:tc>
                  <a:txBody>
                    <a:bodyPr/>
                    <a:lstStyle/>
                    <a:p>
                      <a:pPr algn="ctr"/>
                      <a:r>
                        <a:rPr lang="ru-RU" sz="1400" dirty="0">
                          <a:effectLst/>
                          <a:latin typeface="+mn-lt"/>
                        </a:rPr>
                        <a:t>1</a:t>
                      </a:r>
                    </a:p>
                  </a:txBody>
                  <a:tcPr marL="16270" marR="16270" marT="16270" marB="16270">
                    <a:lnL>
                      <a:noFill/>
                    </a:lnL>
                    <a:lnR>
                      <a:noFill/>
                    </a:lnR>
                    <a:lnT>
                      <a:noFill/>
                    </a:lnT>
                    <a:lnB>
                      <a:noFill/>
                    </a:lnB>
                    <a:solidFill>
                      <a:srgbClr val="FFFFFF"/>
                    </a:solidFill>
                  </a:tcPr>
                </a:tc>
                <a:tc>
                  <a:txBody>
                    <a:bodyPr/>
                    <a:lstStyle/>
                    <a:p>
                      <a:pPr algn="l"/>
                      <a:r>
                        <a:rPr lang="ru-RU" sz="1400" dirty="0">
                          <a:effectLst/>
                          <a:latin typeface="+mn-lt"/>
                        </a:rPr>
                        <a:t>Разделение противоречивых свойств в пространстве.</a:t>
                      </a:r>
                    </a:p>
                  </a:txBody>
                  <a:tcPr marL="16270" marR="16270" marT="16270" marB="16270">
                    <a:lnL>
                      <a:noFill/>
                    </a:lnL>
                    <a:lnR>
                      <a:noFill/>
                    </a:lnR>
                    <a:lnT>
                      <a:noFill/>
                    </a:lnT>
                    <a:lnB>
                      <a:noFill/>
                    </a:lnB>
                    <a:solidFill>
                      <a:srgbClr val="FFFFFF"/>
                    </a:solidFill>
                  </a:tcPr>
                </a:tc>
              </a:tr>
              <a:tr h="318901">
                <a:tc>
                  <a:txBody>
                    <a:bodyPr/>
                    <a:lstStyle/>
                    <a:p>
                      <a:pPr algn="ctr"/>
                      <a:r>
                        <a:rPr lang="ru-RU" sz="1400" dirty="0">
                          <a:effectLst/>
                          <a:latin typeface="+mn-lt"/>
                        </a:rPr>
                        <a:t>2</a:t>
                      </a:r>
                    </a:p>
                  </a:txBody>
                  <a:tcPr marL="16270" marR="16270" marT="16270" marB="16270">
                    <a:lnL>
                      <a:noFill/>
                    </a:lnL>
                    <a:lnR>
                      <a:noFill/>
                    </a:lnR>
                    <a:lnT>
                      <a:noFill/>
                    </a:lnT>
                    <a:lnB>
                      <a:noFill/>
                    </a:lnB>
                    <a:solidFill>
                      <a:srgbClr val="FFFFFF"/>
                    </a:solidFill>
                  </a:tcPr>
                </a:tc>
                <a:tc>
                  <a:txBody>
                    <a:bodyPr/>
                    <a:lstStyle/>
                    <a:p>
                      <a:pPr algn="l"/>
                      <a:r>
                        <a:rPr lang="ru-RU" sz="1400" dirty="0">
                          <a:effectLst/>
                          <a:latin typeface="+mn-lt"/>
                        </a:rPr>
                        <a:t>Разделение противоречивых свойств во времени.</a:t>
                      </a:r>
                    </a:p>
                  </a:txBody>
                  <a:tcPr marL="16270" marR="16270" marT="16270" marB="16270">
                    <a:lnL>
                      <a:noFill/>
                    </a:lnL>
                    <a:lnR>
                      <a:noFill/>
                    </a:lnR>
                    <a:lnT>
                      <a:noFill/>
                    </a:lnT>
                    <a:lnB>
                      <a:noFill/>
                    </a:lnB>
                    <a:solidFill>
                      <a:srgbClr val="FFFFFF"/>
                    </a:solidFill>
                  </a:tcPr>
                </a:tc>
              </a:tr>
              <a:tr h="414354">
                <a:tc>
                  <a:txBody>
                    <a:bodyPr/>
                    <a:lstStyle/>
                    <a:p>
                      <a:pPr algn="ctr"/>
                      <a:r>
                        <a:rPr lang="ru-RU" sz="1400" dirty="0">
                          <a:effectLst/>
                          <a:latin typeface="+mn-lt"/>
                        </a:rPr>
                        <a:t>3</a:t>
                      </a:r>
                    </a:p>
                  </a:txBody>
                  <a:tcPr marL="16270" marR="16270" marT="16270" marB="16270">
                    <a:lnL>
                      <a:noFill/>
                    </a:lnL>
                    <a:lnR>
                      <a:noFill/>
                    </a:lnR>
                    <a:lnT>
                      <a:noFill/>
                    </a:lnT>
                    <a:lnB>
                      <a:noFill/>
                    </a:lnB>
                    <a:solidFill>
                      <a:srgbClr val="FFFFFF"/>
                    </a:solidFill>
                  </a:tcPr>
                </a:tc>
                <a:tc>
                  <a:txBody>
                    <a:bodyPr/>
                    <a:lstStyle/>
                    <a:p>
                      <a:pPr algn="l"/>
                      <a:r>
                        <a:rPr lang="ru-RU" sz="1400" dirty="0">
                          <a:effectLst/>
                          <a:latin typeface="+mn-lt"/>
                        </a:rPr>
                        <a:t>Системный переход </a:t>
                      </a:r>
                      <a:r>
                        <a:rPr lang="ru-RU" sz="1400" dirty="0" smtClean="0">
                          <a:effectLst/>
                          <a:latin typeface="+mn-lt"/>
                        </a:rPr>
                        <a:t>1а:</a:t>
                      </a:r>
                      <a:r>
                        <a:rPr lang="ru-RU" sz="1400" baseline="0" dirty="0" smtClean="0">
                          <a:effectLst/>
                          <a:latin typeface="+mn-lt"/>
                        </a:rPr>
                        <a:t> </a:t>
                      </a:r>
                      <a:r>
                        <a:rPr lang="ru-RU" sz="1400" dirty="0" smtClean="0">
                          <a:effectLst/>
                          <a:latin typeface="+mn-lt"/>
                        </a:rPr>
                        <a:t>объединение </a:t>
                      </a:r>
                      <a:r>
                        <a:rPr lang="ru-RU" sz="1400" dirty="0">
                          <a:effectLst/>
                          <a:latin typeface="+mn-lt"/>
                        </a:rPr>
                        <a:t>однородных или неоднородных систем в надсистему</a:t>
                      </a:r>
                      <a:r>
                        <a:rPr lang="ru-RU" sz="1400" dirty="0" smtClean="0">
                          <a:effectLst/>
                          <a:latin typeface="+mn-lt"/>
                        </a:rPr>
                        <a:t>.</a:t>
                      </a:r>
                      <a:endParaRPr lang="ru-RU" sz="1400" dirty="0">
                        <a:effectLst/>
                        <a:latin typeface="+mn-lt"/>
                      </a:endParaRPr>
                    </a:p>
                  </a:txBody>
                  <a:tcPr marL="16270" marR="16270" marT="16270" marB="16270">
                    <a:lnL>
                      <a:noFill/>
                    </a:lnL>
                    <a:lnR>
                      <a:noFill/>
                    </a:lnR>
                    <a:lnT>
                      <a:noFill/>
                    </a:lnT>
                    <a:lnB>
                      <a:noFill/>
                    </a:lnB>
                    <a:solidFill>
                      <a:srgbClr val="FFFFFF"/>
                    </a:solidFill>
                  </a:tcPr>
                </a:tc>
              </a:tr>
              <a:tr h="318901">
                <a:tc>
                  <a:txBody>
                    <a:bodyPr/>
                    <a:lstStyle/>
                    <a:p>
                      <a:pPr algn="ctr"/>
                      <a:r>
                        <a:rPr lang="ru-RU" sz="1400" dirty="0">
                          <a:effectLst/>
                          <a:latin typeface="+mn-lt"/>
                        </a:rPr>
                        <a:t>4</a:t>
                      </a:r>
                    </a:p>
                  </a:txBody>
                  <a:tcPr marL="16270" marR="16270" marT="16270" marB="16270">
                    <a:lnL>
                      <a:noFill/>
                    </a:lnL>
                    <a:lnR>
                      <a:noFill/>
                    </a:lnR>
                    <a:lnT>
                      <a:noFill/>
                    </a:lnT>
                    <a:lnB>
                      <a:noFill/>
                    </a:lnB>
                    <a:solidFill>
                      <a:srgbClr val="FFFFFF"/>
                    </a:solidFill>
                  </a:tcPr>
                </a:tc>
                <a:tc>
                  <a:txBody>
                    <a:bodyPr/>
                    <a:lstStyle/>
                    <a:p>
                      <a:pPr algn="l"/>
                      <a:r>
                        <a:rPr lang="ru-RU" sz="1400" dirty="0">
                          <a:effectLst/>
                          <a:latin typeface="+mn-lt"/>
                        </a:rPr>
                        <a:t>Системный переход 1б: </a:t>
                      </a:r>
                      <a:r>
                        <a:rPr lang="ru-RU" sz="1400" dirty="0" smtClean="0">
                          <a:effectLst/>
                          <a:latin typeface="+mn-lt"/>
                        </a:rPr>
                        <a:t>от </a:t>
                      </a:r>
                      <a:r>
                        <a:rPr lang="ru-RU" sz="1400" dirty="0">
                          <a:effectLst/>
                          <a:latin typeface="+mn-lt"/>
                        </a:rPr>
                        <a:t>системы к антисистеме или сочетанию системы с антисистемой.</a:t>
                      </a:r>
                    </a:p>
                  </a:txBody>
                  <a:tcPr marL="16270" marR="16270" marT="16270" marB="16270">
                    <a:lnL>
                      <a:noFill/>
                    </a:lnL>
                    <a:lnR>
                      <a:noFill/>
                    </a:lnR>
                    <a:lnT>
                      <a:noFill/>
                    </a:lnT>
                    <a:lnB>
                      <a:noFill/>
                    </a:lnB>
                    <a:solidFill>
                      <a:srgbClr val="FFFFFF"/>
                    </a:solidFill>
                  </a:tcPr>
                </a:tc>
              </a:tr>
              <a:tr h="414354">
                <a:tc>
                  <a:txBody>
                    <a:bodyPr/>
                    <a:lstStyle/>
                    <a:p>
                      <a:pPr algn="ctr"/>
                      <a:r>
                        <a:rPr lang="ru-RU" sz="1400" dirty="0">
                          <a:effectLst/>
                          <a:latin typeface="+mn-lt"/>
                        </a:rPr>
                        <a:t>5</a:t>
                      </a:r>
                    </a:p>
                  </a:txBody>
                  <a:tcPr marL="16270" marR="16270" marT="16270" marB="16270">
                    <a:lnL>
                      <a:noFill/>
                    </a:lnL>
                    <a:lnR>
                      <a:noFill/>
                    </a:lnR>
                    <a:lnT>
                      <a:noFill/>
                    </a:lnT>
                    <a:lnB>
                      <a:noFill/>
                    </a:lnB>
                    <a:solidFill>
                      <a:srgbClr val="FFFFFF"/>
                    </a:solidFill>
                  </a:tcPr>
                </a:tc>
                <a:tc>
                  <a:txBody>
                    <a:bodyPr/>
                    <a:lstStyle/>
                    <a:p>
                      <a:pPr algn="l"/>
                      <a:r>
                        <a:rPr lang="ru-RU" sz="1400" dirty="0">
                          <a:effectLst/>
                          <a:latin typeface="+mn-lt"/>
                        </a:rPr>
                        <a:t>Системный переход 1в: </a:t>
                      </a:r>
                      <a:r>
                        <a:rPr lang="ru-RU" sz="1400" dirty="0" smtClean="0">
                          <a:effectLst/>
                          <a:latin typeface="+mn-lt"/>
                        </a:rPr>
                        <a:t>вся </a:t>
                      </a:r>
                      <a:r>
                        <a:rPr lang="ru-RU" sz="1400" dirty="0">
                          <a:effectLst/>
                          <a:latin typeface="+mn-lt"/>
                        </a:rPr>
                        <a:t>система наделяется свойством С, а ее части - свойством анти-С.</a:t>
                      </a:r>
                    </a:p>
                  </a:txBody>
                  <a:tcPr marL="16270" marR="16270" marT="16270" marB="16270">
                    <a:lnL>
                      <a:noFill/>
                    </a:lnL>
                    <a:lnR>
                      <a:noFill/>
                    </a:lnR>
                    <a:lnT>
                      <a:noFill/>
                    </a:lnT>
                    <a:lnB>
                      <a:noFill/>
                    </a:lnB>
                    <a:solidFill>
                      <a:srgbClr val="FFFFFF"/>
                    </a:solidFill>
                  </a:tcPr>
                </a:tc>
              </a:tr>
              <a:tr h="268134">
                <a:tc>
                  <a:txBody>
                    <a:bodyPr/>
                    <a:lstStyle/>
                    <a:p>
                      <a:pPr algn="ctr"/>
                      <a:r>
                        <a:rPr lang="ru-RU" sz="1400" dirty="0">
                          <a:effectLst/>
                          <a:latin typeface="+mn-lt"/>
                        </a:rPr>
                        <a:t>6</a:t>
                      </a:r>
                    </a:p>
                  </a:txBody>
                  <a:tcPr marL="16270" marR="16270" marT="16270" marB="16270">
                    <a:lnL>
                      <a:noFill/>
                    </a:lnL>
                    <a:lnR>
                      <a:noFill/>
                    </a:lnR>
                    <a:lnT>
                      <a:noFill/>
                    </a:lnT>
                    <a:lnB>
                      <a:noFill/>
                    </a:lnB>
                    <a:solidFill>
                      <a:srgbClr val="FFFFFF"/>
                    </a:solidFill>
                  </a:tcPr>
                </a:tc>
                <a:tc>
                  <a:txBody>
                    <a:bodyPr/>
                    <a:lstStyle/>
                    <a:p>
                      <a:pPr algn="l"/>
                      <a:r>
                        <a:rPr lang="ru-RU" sz="1400" dirty="0">
                          <a:effectLst/>
                          <a:latin typeface="+mn-lt"/>
                        </a:rPr>
                        <a:t>Системный переход </a:t>
                      </a:r>
                      <a:r>
                        <a:rPr lang="ru-RU" sz="1400" dirty="0" smtClean="0">
                          <a:effectLst/>
                          <a:latin typeface="+mn-lt"/>
                        </a:rPr>
                        <a:t>2:переход </a:t>
                      </a:r>
                      <a:r>
                        <a:rPr lang="ru-RU" sz="1400" dirty="0">
                          <a:effectLst/>
                          <a:latin typeface="+mn-lt"/>
                        </a:rPr>
                        <a:t>к системе, работающей на микроуровне.</a:t>
                      </a:r>
                    </a:p>
                  </a:txBody>
                  <a:tcPr marL="16270" marR="16270" marT="16270" marB="16270">
                    <a:lnL>
                      <a:noFill/>
                    </a:lnL>
                    <a:lnR>
                      <a:noFill/>
                    </a:lnR>
                    <a:lnT>
                      <a:noFill/>
                    </a:lnT>
                    <a:lnB>
                      <a:noFill/>
                    </a:lnB>
                    <a:solidFill>
                      <a:srgbClr val="FFFFFF"/>
                    </a:solidFill>
                  </a:tcPr>
                </a:tc>
              </a:tr>
              <a:tr h="318901">
                <a:tc>
                  <a:txBody>
                    <a:bodyPr/>
                    <a:lstStyle/>
                    <a:p>
                      <a:pPr algn="ctr"/>
                      <a:r>
                        <a:rPr lang="ru-RU" sz="1400" dirty="0">
                          <a:effectLst/>
                          <a:latin typeface="+mn-lt"/>
                        </a:rPr>
                        <a:t>7</a:t>
                      </a:r>
                    </a:p>
                  </a:txBody>
                  <a:tcPr marL="16270" marR="16270" marT="16270" marB="16270">
                    <a:lnL>
                      <a:noFill/>
                    </a:lnL>
                    <a:lnR>
                      <a:noFill/>
                    </a:lnR>
                    <a:lnT>
                      <a:noFill/>
                    </a:lnT>
                    <a:lnB>
                      <a:noFill/>
                    </a:lnB>
                    <a:solidFill>
                      <a:srgbClr val="FFFFFF"/>
                    </a:solidFill>
                  </a:tcPr>
                </a:tc>
                <a:tc>
                  <a:txBody>
                    <a:bodyPr/>
                    <a:lstStyle/>
                    <a:p>
                      <a:pPr algn="l"/>
                      <a:r>
                        <a:rPr lang="ru-RU" sz="1400" dirty="0">
                          <a:effectLst/>
                          <a:latin typeface="+mn-lt"/>
                        </a:rPr>
                        <a:t>Фазовый переход 1: </a:t>
                      </a:r>
                      <a:r>
                        <a:rPr lang="ru-RU" sz="1400" dirty="0" smtClean="0">
                          <a:effectLst/>
                          <a:latin typeface="+mn-lt"/>
                        </a:rPr>
                        <a:t>замена </a:t>
                      </a:r>
                      <a:r>
                        <a:rPr lang="ru-RU" sz="1400" dirty="0">
                          <a:effectLst/>
                          <a:latin typeface="+mn-lt"/>
                        </a:rPr>
                        <a:t>фазового состояния части системы или внешней среды.</a:t>
                      </a:r>
                    </a:p>
                  </a:txBody>
                  <a:tcPr marL="16270" marR="16270" marT="16270" marB="16270">
                    <a:lnL>
                      <a:noFill/>
                    </a:lnL>
                    <a:lnR>
                      <a:noFill/>
                    </a:lnR>
                    <a:lnT>
                      <a:noFill/>
                    </a:lnT>
                    <a:lnB>
                      <a:noFill/>
                    </a:lnB>
                    <a:solidFill>
                      <a:srgbClr val="FFFFFF"/>
                    </a:solidFill>
                  </a:tcPr>
                </a:tc>
              </a:tr>
              <a:tr h="509808">
                <a:tc>
                  <a:txBody>
                    <a:bodyPr/>
                    <a:lstStyle/>
                    <a:p>
                      <a:pPr algn="ctr"/>
                      <a:r>
                        <a:rPr lang="ru-RU" sz="1400" dirty="0">
                          <a:effectLst/>
                          <a:latin typeface="+mn-lt"/>
                        </a:rPr>
                        <a:t>8</a:t>
                      </a:r>
                    </a:p>
                  </a:txBody>
                  <a:tcPr marL="16270" marR="16270" marT="16270" marB="16270">
                    <a:lnL>
                      <a:noFill/>
                    </a:lnL>
                    <a:lnR>
                      <a:noFill/>
                    </a:lnR>
                    <a:lnT>
                      <a:noFill/>
                    </a:lnT>
                    <a:lnB>
                      <a:noFill/>
                    </a:lnB>
                    <a:solidFill>
                      <a:srgbClr val="FFFFFF"/>
                    </a:solidFill>
                  </a:tcPr>
                </a:tc>
                <a:tc>
                  <a:txBody>
                    <a:bodyPr/>
                    <a:lstStyle/>
                    <a:p>
                      <a:pPr algn="l"/>
                      <a:r>
                        <a:rPr lang="ru-RU" sz="1400" dirty="0">
                          <a:effectLst/>
                          <a:latin typeface="+mn-lt"/>
                        </a:rPr>
                        <a:t>Фазовый переход 2</a:t>
                      </a:r>
                      <a:r>
                        <a:rPr lang="ru-RU" sz="1400" dirty="0" smtClean="0">
                          <a:effectLst/>
                          <a:latin typeface="+mn-lt"/>
                        </a:rPr>
                        <a:t>:"</a:t>
                      </a:r>
                      <a:r>
                        <a:rPr lang="ru-RU" sz="1400" dirty="0">
                          <a:effectLst/>
                          <a:latin typeface="+mn-lt"/>
                        </a:rPr>
                        <a:t>двойственное" фазовое состояние одной части системы (переход этой части из одного состояния в другое в зависимости от условий работы)</a:t>
                      </a:r>
                    </a:p>
                  </a:txBody>
                  <a:tcPr marL="16270" marR="16270" marT="16270" marB="16270">
                    <a:lnL>
                      <a:noFill/>
                    </a:lnL>
                    <a:lnR>
                      <a:noFill/>
                    </a:lnR>
                    <a:lnT>
                      <a:noFill/>
                    </a:lnT>
                    <a:lnB>
                      <a:noFill/>
                    </a:lnB>
                    <a:solidFill>
                      <a:srgbClr val="FFFFFF"/>
                    </a:solidFill>
                  </a:tcPr>
                </a:tc>
              </a:tr>
              <a:tr h="308280">
                <a:tc>
                  <a:txBody>
                    <a:bodyPr/>
                    <a:lstStyle/>
                    <a:p>
                      <a:pPr algn="ctr"/>
                      <a:r>
                        <a:rPr lang="ru-RU" sz="1400" dirty="0">
                          <a:effectLst/>
                          <a:latin typeface="+mn-lt"/>
                        </a:rPr>
                        <a:t>9</a:t>
                      </a:r>
                    </a:p>
                  </a:txBody>
                  <a:tcPr marL="16270" marR="16270" marT="16270" marB="16270">
                    <a:lnL>
                      <a:noFill/>
                    </a:lnL>
                    <a:lnR>
                      <a:noFill/>
                    </a:lnR>
                    <a:lnT>
                      <a:noFill/>
                    </a:lnT>
                    <a:lnB>
                      <a:noFill/>
                    </a:lnB>
                    <a:solidFill>
                      <a:srgbClr val="FFFFFF"/>
                    </a:solidFill>
                  </a:tcPr>
                </a:tc>
                <a:tc>
                  <a:txBody>
                    <a:bodyPr/>
                    <a:lstStyle/>
                    <a:p>
                      <a:pPr algn="l"/>
                      <a:r>
                        <a:rPr lang="ru-RU" sz="1400" dirty="0">
                          <a:effectLst/>
                          <a:latin typeface="+mn-lt"/>
                        </a:rPr>
                        <a:t>Фазовый переход </a:t>
                      </a:r>
                      <a:r>
                        <a:rPr lang="ru-RU" sz="1400" dirty="0" smtClean="0">
                          <a:effectLst/>
                          <a:latin typeface="+mn-lt"/>
                        </a:rPr>
                        <a:t>3:использование </a:t>
                      </a:r>
                      <a:r>
                        <a:rPr lang="ru-RU" sz="1400" dirty="0">
                          <a:effectLst/>
                          <a:latin typeface="+mn-lt"/>
                        </a:rPr>
                        <a:t>явлений, сопутствующих фазовому переходу</a:t>
                      </a:r>
                      <a:r>
                        <a:rPr lang="ru-RU" sz="1400" dirty="0" smtClean="0">
                          <a:effectLst/>
                          <a:latin typeface="+mn-lt"/>
                        </a:rPr>
                        <a:t>.</a:t>
                      </a:r>
                      <a:endParaRPr lang="ru-RU" sz="1400" dirty="0">
                        <a:effectLst/>
                        <a:latin typeface="+mn-lt"/>
                      </a:endParaRPr>
                    </a:p>
                  </a:txBody>
                  <a:tcPr marL="16270" marR="16270" marT="16270" marB="16270">
                    <a:lnL>
                      <a:noFill/>
                    </a:lnL>
                    <a:lnR>
                      <a:noFill/>
                    </a:lnR>
                    <a:lnT>
                      <a:noFill/>
                    </a:lnT>
                    <a:lnB>
                      <a:noFill/>
                    </a:lnB>
                    <a:solidFill>
                      <a:srgbClr val="FFFFFF"/>
                    </a:solidFill>
                  </a:tcPr>
                </a:tc>
              </a:tr>
              <a:tr h="330273">
                <a:tc>
                  <a:txBody>
                    <a:bodyPr/>
                    <a:lstStyle/>
                    <a:p>
                      <a:pPr algn="ctr"/>
                      <a:r>
                        <a:rPr lang="ru-RU" sz="1400" dirty="0">
                          <a:effectLst/>
                          <a:latin typeface="+mn-lt"/>
                        </a:rPr>
                        <a:t>10</a:t>
                      </a:r>
                    </a:p>
                  </a:txBody>
                  <a:tcPr marL="16270" marR="16270" marT="16270" marB="16270">
                    <a:lnL>
                      <a:noFill/>
                    </a:lnL>
                    <a:lnR>
                      <a:noFill/>
                    </a:lnR>
                    <a:lnT>
                      <a:noFill/>
                    </a:lnT>
                    <a:lnB>
                      <a:noFill/>
                    </a:lnB>
                    <a:solidFill>
                      <a:srgbClr val="FFFFFF"/>
                    </a:solidFill>
                  </a:tcPr>
                </a:tc>
                <a:tc>
                  <a:txBody>
                    <a:bodyPr/>
                    <a:lstStyle/>
                    <a:p>
                      <a:pPr algn="l"/>
                      <a:r>
                        <a:rPr lang="ru-RU" sz="1400" dirty="0">
                          <a:effectLst/>
                          <a:latin typeface="+mn-lt"/>
                        </a:rPr>
                        <a:t>Фазовый переход 4: </a:t>
                      </a:r>
                      <a:r>
                        <a:rPr lang="ru-RU" sz="1400" dirty="0" smtClean="0">
                          <a:effectLst/>
                          <a:latin typeface="+mn-lt"/>
                        </a:rPr>
                        <a:t>замена </a:t>
                      </a:r>
                      <a:r>
                        <a:rPr lang="ru-RU" sz="1400" dirty="0">
                          <a:effectLst/>
                          <a:latin typeface="+mn-lt"/>
                        </a:rPr>
                        <a:t>однофазового вещества двухфазовым.</a:t>
                      </a:r>
                    </a:p>
                  </a:txBody>
                  <a:tcPr marL="16270" marR="16270" marT="16270" marB="16270">
                    <a:lnL>
                      <a:noFill/>
                    </a:lnL>
                    <a:lnR>
                      <a:noFill/>
                    </a:lnR>
                    <a:lnT>
                      <a:noFill/>
                    </a:lnT>
                    <a:lnB>
                      <a:noFill/>
                    </a:lnB>
                    <a:solidFill>
                      <a:srgbClr val="FFFFFF"/>
                    </a:solidFill>
                  </a:tcPr>
                </a:tc>
              </a:tr>
              <a:tr h="509808">
                <a:tc>
                  <a:txBody>
                    <a:bodyPr/>
                    <a:lstStyle/>
                    <a:p>
                      <a:pPr algn="ctr"/>
                      <a:r>
                        <a:rPr lang="ru-RU" sz="1400" dirty="0">
                          <a:effectLst/>
                          <a:latin typeface="+mn-lt"/>
                        </a:rPr>
                        <a:t>11</a:t>
                      </a:r>
                    </a:p>
                  </a:txBody>
                  <a:tcPr marL="16270" marR="16270" marT="16270" marB="16270">
                    <a:lnL>
                      <a:noFill/>
                    </a:lnL>
                    <a:lnR>
                      <a:noFill/>
                    </a:lnR>
                    <a:lnT>
                      <a:noFill/>
                    </a:lnT>
                    <a:lnB>
                      <a:noFill/>
                    </a:lnB>
                    <a:solidFill>
                      <a:srgbClr val="FFFFFF"/>
                    </a:solidFill>
                  </a:tcPr>
                </a:tc>
                <a:tc>
                  <a:txBody>
                    <a:bodyPr/>
                    <a:lstStyle/>
                    <a:p>
                      <a:pPr algn="l"/>
                      <a:r>
                        <a:rPr lang="ru-RU" sz="1400" dirty="0">
                          <a:effectLst/>
                          <a:latin typeface="+mn-lt"/>
                        </a:rPr>
                        <a:t>Физико-химический переход: </a:t>
                      </a:r>
                      <a:r>
                        <a:rPr lang="ru-RU" sz="1400" dirty="0" smtClean="0">
                          <a:effectLst/>
                          <a:latin typeface="+mn-lt"/>
                        </a:rPr>
                        <a:t>возникновение </a:t>
                      </a:r>
                      <a:r>
                        <a:rPr lang="ru-RU" sz="1400" dirty="0">
                          <a:effectLst/>
                          <a:latin typeface="+mn-lt"/>
                        </a:rPr>
                        <a:t>- исчезновение вещества за счет разложения - соединения, ионизации - рекомбинации.</a:t>
                      </a:r>
                    </a:p>
                  </a:txBody>
                  <a:tcPr marL="16270" marR="16270" marT="16270" marB="16270">
                    <a:lnL>
                      <a:noFill/>
                    </a:lnL>
                    <a:lnR>
                      <a:noFill/>
                    </a:lnR>
                    <a:lnT>
                      <a:noFill/>
                    </a:lnT>
                    <a:lnB>
                      <a:noFill/>
                    </a:lnB>
                    <a:solidFill>
                      <a:srgbClr val="FFFFFF"/>
                    </a:solidFill>
                  </a:tcPr>
                </a:tc>
              </a:tr>
            </a:tbl>
          </a:graphicData>
        </a:graphic>
      </p:graphicFrame>
    </p:spTree>
    <p:extLst>
      <p:ext uri="{BB962C8B-B14F-4D97-AF65-F5344CB8AC3E}">
        <p14:creationId xmlns:p14="http://schemas.microsoft.com/office/powerpoint/2010/main" val="81419162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b="1" dirty="0"/>
              <a:t>ЧАСТЬ 8. ПРИМЕНЕНИЕ ПОЛУЧЕННОГО ОТВЕТА</a:t>
            </a:r>
            <a:br>
              <a:rPr lang="ru-RU" sz="2400" b="1" dirty="0"/>
            </a:br>
            <a:endParaRPr lang="ru-RU" sz="2400" b="1" dirty="0"/>
          </a:p>
        </p:txBody>
      </p:sp>
      <p:sp>
        <p:nvSpPr>
          <p:cNvPr id="3" name="Объект 2"/>
          <p:cNvSpPr>
            <a:spLocks noGrp="1"/>
          </p:cNvSpPr>
          <p:nvPr>
            <p:ph idx="1"/>
          </p:nvPr>
        </p:nvSpPr>
        <p:spPr/>
        <p:txBody>
          <a:bodyPr>
            <a:normAutofit lnSpcReduction="10000"/>
          </a:bodyPr>
          <a:lstStyle/>
          <a:p>
            <a:pPr marL="0" indent="0" algn="just">
              <a:buNone/>
            </a:pPr>
            <a:r>
              <a:rPr lang="ru-RU" b="1" dirty="0" smtClean="0"/>
              <a:t>Шаг </a:t>
            </a:r>
            <a:r>
              <a:rPr lang="ru-RU" b="1" dirty="0"/>
              <a:t>8.1</a:t>
            </a:r>
            <a:r>
              <a:rPr lang="ru-RU" dirty="0"/>
              <a:t>. Как должна быть изменена надсистема?</a:t>
            </a:r>
          </a:p>
          <a:p>
            <a:pPr marL="0" indent="0" algn="just">
              <a:buNone/>
            </a:pPr>
            <a:r>
              <a:rPr lang="ru-RU" b="1" dirty="0"/>
              <a:t>Шаг 8.2. </a:t>
            </a:r>
            <a:r>
              <a:rPr lang="ru-RU" dirty="0"/>
              <a:t>Новое применение системы (надсистемы)</a:t>
            </a:r>
          </a:p>
          <a:p>
            <a:pPr marL="0" indent="0" algn="just">
              <a:buNone/>
            </a:pPr>
            <a:r>
              <a:rPr lang="ru-RU" b="1" dirty="0"/>
              <a:t>Шаг 8.3. </a:t>
            </a:r>
            <a:r>
              <a:rPr lang="ru-RU" dirty="0"/>
              <a:t>Использование полученного ответа при решении других </a:t>
            </a:r>
            <a:r>
              <a:rPr lang="ru-RU" dirty="0" smtClean="0"/>
              <a:t>задач</a:t>
            </a:r>
          </a:p>
          <a:p>
            <a:pPr marL="0" indent="0" algn="just">
              <a:buNone/>
            </a:pPr>
            <a:r>
              <a:rPr lang="ru-RU" dirty="0" smtClean="0"/>
              <a:t>Хорошая </a:t>
            </a:r>
            <a:r>
              <a:rPr lang="ru-RU" dirty="0"/>
              <a:t>идея не только решает конкретную задачу, но и дает универсальный ключ ко многим другим аналогичным задачам. Восьмая часть АРИЗ имеет целью максимальное использование ресурсов найденной идеи</a:t>
            </a:r>
            <a:r>
              <a:rPr lang="ru-RU" dirty="0" smtClean="0"/>
              <a:t>.</a:t>
            </a:r>
          </a:p>
          <a:p>
            <a:pPr marL="0" indent="0" algn="just">
              <a:buNone/>
            </a:pPr>
            <a:r>
              <a:rPr lang="ru-RU" b="1" dirty="0"/>
              <a:t>ШАГ 8.1. </a:t>
            </a:r>
            <a:r>
              <a:rPr lang="ru-RU" dirty="0"/>
              <a:t>Определить, как должна быть изменена надсистема, в которую входит измененная система. </a:t>
            </a:r>
          </a:p>
          <a:p>
            <a:pPr marL="0" indent="0" algn="just">
              <a:buNone/>
            </a:pPr>
            <a:r>
              <a:rPr lang="ru-RU" b="1" dirty="0"/>
              <a:t>ШАГ 8.2. </a:t>
            </a:r>
            <a:r>
              <a:rPr lang="ru-RU" dirty="0"/>
              <a:t>Проверить, может ли измененная система (или надсистема) применяться по-новому.</a:t>
            </a:r>
          </a:p>
          <a:p>
            <a:pPr marL="0" indent="0" algn="just">
              <a:buNone/>
            </a:pPr>
            <a:endParaRPr lang="ru-RU" dirty="0"/>
          </a:p>
        </p:txBody>
      </p:sp>
    </p:spTree>
    <p:extLst>
      <p:ext uri="{BB962C8B-B14F-4D97-AF65-F5344CB8AC3E}">
        <p14:creationId xmlns:p14="http://schemas.microsoft.com/office/powerpoint/2010/main" val="75088368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20688"/>
            <a:ext cx="8229600" cy="5856312"/>
          </a:xfrm>
        </p:spPr>
        <p:txBody>
          <a:bodyPr>
            <a:normAutofit fontScale="85000" lnSpcReduction="20000"/>
          </a:bodyPr>
          <a:lstStyle/>
          <a:p>
            <a:pPr marL="0" indent="0" algn="just">
              <a:buNone/>
            </a:pPr>
            <a:r>
              <a:rPr lang="ru-RU" b="1" dirty="0"/>
              <a:t>ШАГ 8.3. </a:t>
            </a:r>
            <a:r>
              <a:rPr lang="ru-RU" dirty="0"/>
              <a:t>Использовать полученный ответ при решении других технических задач:</a:t>
            </a:r>
          </a:p>
          <a:p>
            <a:pPr marL="0" indent="0" algn="just">
              <a:buNone/>
            </a:pPr>
            <a:r>
              <a:rPr lang="ru-RU" dirty="0"/>
              <a:t>а) сформулировать в обобщенном виде полученный принцип решения;</a:t>
            </a:r>
          </a:p>
          <a:p>
            <a:pPr marL="0" indent="0" algn="just">
              <a:buNone/>
            </a:pPr>
            <a:r>
              <a:rPr lang="ru-RU" dirty="0"/>
              <a:t>б) рассмотреть возможность прямого применения полученного принципа при решении других задач;</a:t>
            </a:r>
          </a:p>
          <a:p>
            <a:pPr marL="0" indent="0" algn="just">
              <a:buNone/>
            </a:pPr>
            <a:r>
              <a:rPr lang="ru-RU" dirty="0"/>
              <a:t>в) рассмотреть возможность использования принципа, обратного полученному;</a:t>
            </a:r>
          </a:p>
          <a:p>
            <a:pPr marL="0" indent="0" algn="just">
              <a:buNone/>
            </a:pPr>
            <a:r>
              <a:rPr lang="ru-RU" dirty="0"/>
              <a:t>г) построить морфологическую таблицу, например, типа "расположение частей - агрегатные состояния изделия" или "использованные поля - агрегатные состояния внешней среды" и рассмотреть возможные перестройки ответа по позициям этих таблиц;</a:t>
            </a:r>
          </a:p>
          <a:p>
            <a:pPr marL="0" indent="0" algn="just">
              <a:buNone/>
            </a:pPr>
            <a:r>
              <a:rPr lang="ru-RU" dirty="0"/>
              <a:t>д) рассмотреть изменение найденного принципа при изменении размеров системы (или главных ее частей): размеры стремятся к нулю, размеры стремятся к бесконечности. </a:t>
            </a:r>
          </a:p>
          <a:p>
            <a:pPr marL="0" indent="0" algn="just">
              <a:buNone/>
            </a:pPr>
            <a:r>
              <a:rPr lang="ru-RU" b="1" dirty="0"/>
              <a:t>Примечание</a:t>
            </a:r>
            <a:r>
              <a:rPr lang="ru-RU" dirty="0"/>
              <a:t> </a:t>
            </a:r>
          </a:p>
          <a:p>
            <a:pPr marL="0" indent="0" algn="just">
              <a:buNone/>
            </a:pPr>
            <a:r>
              <a:rPr lang="ru-RU" b="1" dirty="0"/>
              <a:t>44. </a:t>
            </a:r>
            <a:r>
              <a:rPr lang="ru-RU" dirty="0"/>
              <a:t>Если работа ведется не только ради решения конкретной технической задачи, тщательное выполнение шагов 8.3а - 8.3д может стать началом разработки новой теории, исходящей из полученного принципа.</a:t>
            </a:r>
          </a:p>
          <a:p>
            <a:pPr marL="0" indent="0" algn="just">
              <a:buNone/>
            </a:pPr>
            <a:endParaRPr lang="ru-RU" dirty="0"/>
          </a:p>
        </p:txBody>
      </p:sp>
    </p:spTree>
    <p:extLst>
      <p:ext uri="{BB962C8B-B14F-4D97-AF65-F5344CB8AC3E}">
        <p14:creationId xmlns:p14="http://schemas.microsoft.com/office/powerpoint/2010/main" val="31744522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ЧАСТЬ 9. АНАЛИЗ ХОДА РЕШЕНИЯ</a:t>
            </a:r>
            <a:br>
              <a:rPr lang="ru-RU" b="1" dirty="0"/>
            </a:br>
            <a:endParaRPr lang="ru-RU" b="1" dirty="0"/>
          </a:p>
        </p:txBody>
      </p:sp>
      <p:sp>
        <p:nvSpPr>
          <p:cNvPr id="3" name="Объект 2"/>
          <p:cNvSpPr>
            <a:spLocks noGrp="1"/>
          </p:cNvSpPr>
          <p:nvPr>
            <p:ph idx="1"/>
          </p:nvPr>
        </p:nvSpPr>
        <p:spPr/>
        <p:txBody>
          <a:bodyPr>
            <a:normAutofit fontScale="92500" lnSpcReduction="10000"/>
          </a:bodyPr>
          <a:lstStyle/>
          <a:p>
            <a:pPr marL="0" indent="0" algn="just">
              <a:buNone/>
            </a:pPr>
            <a:r>
              <a:rPr lang="ru-RU" b="1" dirty="0" smtClean="0"/>
              <a:t>Шаг </a:t>
            </a:r>
            <a:r>
              <a:rPr lang="ru-RU" b="1" dirty="0"/>
              <a:t>9.1. </a:t>
            </a:r>
            <a:r>
              <a:rPr lang="ru-RU" dirty="0"/>
              <a:t>Сравнение реального хода решения задачи с теоретическим</a:t>
            </a:r>
          </a:p>
          <a:p>
            <a:pPr marL="0" indent="0" algn="just">
              <a:buNone/>
            </a:pPr>
            <a:r>
              <a:rPr lang="ru-RU" b="1" dirty="0"/>
              <a:t>Шаг 9.2. </a:t>
            </a:r>
            <a:r>
              <a:rPr lang="ru-RU" dirty="0"/>
              <a:t>Сравнение результата с данными информационного фонда ТРИЗ</a:t>
            </a:r>
          </a:p>
          <a:p>
            <a:pPr marL="0" indent="0" algn="just">
              <a:buNone/>
            </a:pPr>
            <a:r>
              <a:rPr lang="ru-RU" dirty="0"/>
              <a:t>Каждая решенная по АРИЗ задача должна повышать творческий потенциал человека. Но для этого необходимо тщательно проанализировать ход решения. </a:t>
            </a:r>
          </a:p>
          <a:p>
            <a:pPr marL="0" indent="0" algn="just">
              <a:buNone/>
            </a:pPr>
            <a:r>
              <a:rPr lang="ru-RU" b="1" dirty="0" smtClean="0"/>
              <a:t>ШАГ </a:t>
            </a:r>
            <a:r>
              <a:rPr lang="ru-RU" b="1" dirty="0"/>
              <a:t>9.1. </a:t>
            </a:r>
            <a:r>
              <a:rPr lang="ru-RU" dirty="0"/>
              <a:t>Сравнить реальный ход решения данной задачи с теоретическим (по АРИЗ). Если есть отклонения, записать.</a:t>
            </a:r>
          </a:p>
          <a:p>
            <a:pPr marL="0" indent="0" algn="just">
              <a:buNone/>
            </a:pPr>
            <a:r>
              <a:rPr lang="ru-RU" b="1" dirty="0" smtClean="0"/>
              <a:t>ШАГ </a:t>
            </a:r>
            <a:r>
              <a:rPr lang="ru-RU" b="1" dirty="0"/>
              <a:t>9.2. </a:t>
            </a:r>
            <a:r>
              <a:rPr lang="ru-RU" dirty="0"/>
              <a:t>Сравнить полученный результат с данными информационного фонда ТРИЗ (стандарты, приемы, </a:t>
            </a:r>
            <a:r>
              <a:rPr lang="ru-RU" dirty="0" err="1"/>
              <a:t>физэффекты</a:t>
            </a:r>
            <a:r>
              <a:rPr lang="ru-RU" dirty="0"/>
              <a:t>). Если в информационном фонде нет подобного принципа, записать его в предварительный накопитель.</a:t>
            </a:r>
          </a:p>
          <a:p>
            <a:pPr marL="0" indent="0" algn="just">
              <a:buNone/>
            </a:pPr>
            <a:endParaRPr lang="ru-RU" dirty="0"/>
          </a:p>
        </p:txBody>
      </p:sp>
    </p:spTree>
    <p:extLst>
      <p:ext uri="{BB962C8B-B14F-4D97-AF65-F5344CB8AC3E}">
        <p14:creationId xmlns:p14="http://schemas.microsoft.com/office/powerpoint/2010/main" val="18184003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3600" dirty="0"/>
              <a:t> ЧАСТЬ 1. АНАЛИЗ ЗАДАЧИ</a:t>
            </a:r>
            <a:r>
              <a:rPr lang="ru-RU" dirty="0"/>
              <a:t/>
            </a:r>
            <a:br>
              <a:rPr lang="ru-RU" dirty="0"/>
            </a:br>
            <a:endParaRPr lang="ru-RU" dirty="0"/>
          </a:p>
        </p:txBody>
      </p:sp>
      <p:sp>
        <p:nvSpPr>
          <p:cNvPr id="3" name="Объект 2"/>
          <p:cNvSpPr>
            <a:spLocks noGrp="1"/>
          </p:cNvSpPr>
          <p:nvPr>
            <p:ph idx="1"/>
          </p:nvPr>
        </p:nvSpPr>
        <p:spPr/>
        <p:txBody>
          <a:bodyPr>
            <a:normAutofit fontScale="92500" lnSpcReduction="10000"/>
          </a:bodyPr>
          <a:lstStyle/>
          <a:p>
            <a:r>
              <a:rPr lang="ru-RU" b="1" dirty="0" smtClean="0"/>
              <a:t>Шаг </a:t>
            </a:r>
            <a:r>
              <a:rPr lang="ru-RU" b="1" dirty="0"/>
              <a:t>1.1. </a:t>
            </a:r>
            <a:r>
              <a:rPr lang="ru-RU" dirty="0"/>
              <a:t>Условия мини-задачи </a:t>
            </a:r>
          </a:p>
          <a:p>
            <a:r>
              <a:rPr lang="ru-RU" b="1" dirty="0"/>
              <a:t>Шаг 1.2</a:t>
            </a:r>
            <a:r>
              <a:rPr lang="ru-RU" dirty="0"/>
              <a:t>. Конфликтующая пара: изделие и инструмент </a:t>
            </a:r>
          </a:p>
          <a:p>
            <a:r>
              <a:rPr lang="ru-RU" b="1" dirty="0"/>
              <a:t>Шаг 1.3</a:t>
            </a:r>
            <a:r>
              <a:rPr lang="ru-RU" dirty="0"/>
              <a:t>. Графические схемы ТП-1 и ТП-2 </a:t>
            </a:r>
          </a:p>
          <a:p>
            <a:r>
              <a:rPr lang="ru-RU" b="1" dirty="0"/>
              <a:t>Шаг 1.4. </a:t>
            </a:r>
            <a:r>
              <a:rPr lang="ru-RU" dirty="0"/>
              <a:t>Что является главным производственным процессом </a:t>
            </a:r>
          </a:p>
          <a:p>
            <a:r>
              <a:rPr lang="ru-RU" b="1" dirty="0"/>
              <a:t>Шаг 1.5. </a:t>
            </a:r>
            <a:r>
              <a:rPr lang="ru-RU" dirty="0"/>
              <a:t>Усилить конфликт </a:t>
            </a:r>
          </a:p>
          <a:p>
            <a:r>
              <a:rPr lang="ru-RU" b="1" dirty="0"/>
              <a:t>Шаг 1.6. </a:t>
            </a:r>
            <a:r>
              <a:rPr lang="ru-RU" dirty="0"/>
              <a:t>Формулировка модели задачи </a:t>
            </a:r>
          </a:p>
          <a:p>
            <a:r>
              <a:rPr lang="ru-RU" b="1" dirty="0"/>
              <a:t>Шаг 1.7. </a:t>
            </a:r>
            <a:r>
              <a:rPr lang="ru-RU" dirty="0"/>
              <a:t>Применение </a:t>
            </a:r>
            <a:r>
              <a:rPr lang="ru-RU" dirty="0" smtClean="0"/>
              <a:t>стандартов</a:t>
            </a:r>
          </a:p>
          <a:p>
            <a:endParaRPr lang="ru-RU" dirty="0"/>
          </a:p>
          <a:p>
            <a:pPr marL="0" indent="0" algn="just">
              <a:buNone/>
            </a:pPr>
            <a:r>
              <a:rPr lang="ru-RU" dirty="0"/>
              <a:t>Основная цель первой части АРИЗ - переход от расплывчатой изобретательской ситуации к четко построенной и предельно простой схеме (модели) задачи.</a:t>
            </a:r>
            <a:br>
              <a:rPr lang="ru-RU" dirty="0"/>
            </a:br>
            <a:endParaRPr lang="ru-RU" dirty="0"/>
          </a:p>
          <a:p>
            <a:endParaRPr lang="ru-RU" dirty="0"/>
          </a:p>
        </p:txBody>
      </p:sp>
    </p:spTree>
    <p:extLst>
      <p:ext uri="{BB962C8B-B14F-4D97-AF65-F5344CB8AC3E}">
        <p14:creationId xmlns:p14="http://schemas.microsoft.com/office/powerpoint/2010/main" val="12010783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solidFill>
                  <a:schemeClr val="tx1"/>
                </a:solidFill>
              </a:rPr>
              <a:t>ШАГ 1.1. </a:t>
            </a:r>
            <a:r>
              <a:rPr lang="ru-RU" b="1" dirty="0" smtClean="0">
                <a:solidFill>
                  <a:srgbClr val="002060"/>
                </a:solidFill>
              </a:rPr>
              <a:t>Условия </a:t>
            </a:r>
            <a:r>
              <a:rPr lang="ru-RU" b="1" dirty="0">
                <a:solidFill>
                  <a:srgbClr val="002060"/>
                </a:solidFill>
              </a:rPr>
              <a:t>мини-задачи </a:t>
            </a:r>
            <a:br>
              <a:rPr lang="ru-RU" b="1" dirty="0">
                <a:solidFill>
                  <a:srgbClr val="002060"/>
                </a:solidFill>
              </a:rPr>
            </a:br>
            <a:endParaRPr lang="ru-RU" dirty="0"/>
          </a:p>
        </p:txBody>
      </p:sp>
      <p:sp>
        <p:nvSpPr>
          <p:cNvPr id="3" name="Объект 2"/>
          <p:cNvSpPr>
            <a:spLocks noGrp="1"/>
          </p:cNvSpPr>
          <p:nvPr>
            <p:ph idx="1"/>
          </p:nvPr>
        </p:nvSpPr>
        <p:spPr/>
        <p:txBody>
          <a:bodyPr/>
          <a:lstStyle/>
          <a:p>
            <a:pPr marL="0" indent="0">
              <a:buNone/>
            </a:pPr>
            <a:r>
              <a:rPr lang="ru-RU" dirty="0"/>
              <a:t> Записать условия мини-задачи (без специальных терминов) по следующей форме: </a:t>
            </a:r>
          </a:p>
          <a:p>
            <a:r>
              <a:rPr lang="ru-RU" dirty="0"/>
              <a:t>Техническая </a:t>
            </a:r>
            <a:r>
              <a:rPr lang="ru-RU" dirty="0" smtClean="0"/>
              <a:t>система: для </a:t>
            </a:r>
            <a:r>
              <a:rPr lang="ru-RU" dirty="0"/>
              <a:t>(указать назначение)</a:t>
            </a:r>
          </a:p>
          <a:p>
            <a:r>
              <a:rPr lang="ru-RU" dirty="0"/>
              <a:t>В</a:t>
            </a:r>
            <a:r>
              <a:rPr lang="ru-RU" dirty="0" smtClean="0"/>
              <a:t>ключает </a:t>
            </a:r>
            <a:r>
              <a:rPr lang="ru-RU" dirty="0"/>
              <a:t>(перечислить основные части системы).</a:t>
            </a:r>
          </a:p>
          <a:p>
            <a:r>
              <a:rPr lang="ru-RU" dirty="0"/>
              <a:t>Техническое противоречие 1 (ТП-1</a:t>
            </a:r>
            <a:r>
              <a:rPr lang="ru-RU" dirty="0" smtClean="0"/>
              <a:t>): (</a:t>
            </a:r>
            <a:r>
              <a:rPr lang="ru-RU" dirty="0"/>
              <a:t>указать).</a:t>
            </a:r>
          </a:p>
          <a:p>
            <a:r>
              <a:rPr lang="ru-RU" dirty="0"/>
              <a:t>Техническое противоречие 2 (ТП-2</a:t>
            </a:r>
            <a:r>
              <a:rPr lang="ru-RU" dirty="0" smtClean="0"/>
              <a:t>): (</a:t>
            </a:r>
            <a:r>
              <a:rPr lang="ru-RU" dirty="0"/>
              <a:t>указать).</a:t>
            </a:r>
          </a:p>
          <a:p>
            <a:r>
              <a:rPr lang="ru-RU" dirty="0"/>
              <a:t>Необходимо при минимальных изменениях в системе</a:t>
            </a:r>
          </a:p>
          <a:p>
            <a:pPr marL="0" indent="0">
              <a:buNone/>
            </a:pPr>
            <a:r>
              <a:rPr lang="ru-RU" dirty="0" smtClean="0"/>
              <a:t>указать </a:t>
            </a:r>
            <a:r>
              <a:rPr lang="ru-RU" dirty="0"/>
              <a:t>результат, который должен быть </a:t>
            </a:r>
            <a:r>
              <a:rPr lang="ru-RU" dirty="0" smtClean="0"/>
              <a:t>получен.</a:t>
            </a:r>
            <a:endParaRPr lang="ru-RU" dirty="0"/>
          </a:p>
          <a:p>
            <a:endParaRPr lang="ru-RU" dirty="0"/>
          </a:p>
        </p:txBody>
      </p:sp>
    </p:spTree>
    <p:extLst>
      <p:ext uri="{BB962C8B-B14F-4D97-AF65-F5344CB8AC3E}">
        <p14:creationId xmlns:p14="http://schemas.microsoft.com/office/powerpoint/2010/main" val="1760559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800" dirty="0"/>
              <a:t/>
            </a:r>
            <a:br>
              <a:rPr lang="ru-RU" sz="2800" dirty="0"/>
            </a:br>
            <a:r>
              <a:rPr lang="ru-RU" sz="2800" b="1" dirty="0"/>
              <a:t>ШАГ </a:t>
            </a:r>
            <a:r>
              <a:rPr lang="ru-RU" sz="2800" b="1" dirty="0" smtClean="0"/>
              <a:t>1.2. </a:t>
            </a:r>
            <a:r>
              <a:rPr lang="ru-RU" sz="2800" dirty="0" smtClean="0"/>
              <a:t>Выделить </a:t>
            </a:r>
            <a:r>
              <a:rPr lang="ru-RU" sz="2800" dirty="0"/>
              <a:t>и записать конфликтующую пару элементов: изделие и инструмент.</a:t>
            </a:r>
          </a:p>
        </p:txBody>
      </p:sp>
      <p:sp>
        <p:nvSpPr>
          <p:cNvPr id="3" name="Объект 2"/>
          <p:cNvSpPr>
            <a:spLocks noGrp="1"/>
          </p:cNvSpPr>
          <p:nvPr>
            <p:ph idx="1"/>
          </p:nvPr>
        </p:nvSpPr>
        <p:spPr/>
        <p:txBody>
          <a:bodyPr/>
          <a:lstStyle/>
          <a:p>
            <a:pPr marL="0" indent="0">
              <a:buNone/>
            </a:pPr>
            <a:r>
              <a:rPr lang="ru-RU" dirty="0"/>
              <a:t> </a:t>
            </a:r>
            <a:r>
              <a:rPr lang="ru-RU" i="1" u="sng" dirty="0" smtClean="0"/>
              <a:t>Правило </a:t>
            </a:r>
            <a:r>
              <a:rPr lang="ru-RU" i="1" u="sng" dirty="0"/>
              <a:t>1</a:t>
            </a:r>
            <a:r>
              <a:rPr lang="ru-RU" i="1" dirty="0"/>
              <a:t>.</a:t>
            </a:r>
            <a:r>
              <a:rPr lang="ru-RU" dirty="0"/>
              <a:t> Если инструмент по условиям задачи может иметь два состояния, надо указать оба состояния</a:t>
            </a:r>
            <a:r>
              <a:rPr lang="ru-RU" dirty="0" smtClean="0"/>
              <a:t>.</a:t>
            </a:r>
          </a:p>
          <a:p>
            <a:pPr marL="0" indent="0">
              <a:buNone/>
            </a:pPr>
            <a:r>
              <a:rPr lang="ru-RU" dirty="0"/>
              <a:t/>
            </a:r>
            <a:br>
              <a:rPr lang="ru-RU" dirty="0"/>
            </a:br>
            <a:r>
              <a:rPr lang="ru-RU" i="1" u="sng" dirty="0"/>
              <a:t>Правило 2.</a:t>
            </a:r>
            <a:r>
              <a:rPr lang="ru-RU" b="1" dirty="0"/>
              <a:t> </a:t>
            </a:r>
            <a:r>
              <a:rPr lang="ru-RU" dirty="0"/>
              <a:t>Если в задаче есть пары однородных взаимодействующих элементов, достаточно взять одну пару.</a:t>
            </a:r>
          </a:p>
        </p:txBody>
      </p:sp>
    </p:spTree>
    <p:extLst>
      <p:ext uri="{BB962C8B-B14F-4D97-AF65-F5344CB8AC3E}">
        <p14:creationId xmlns:p14="http://schemas.microsoft.com/office/powerpoint/2010/main" val="22483636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Примечания </a:t>
            </a:r>
          </a:p>
        </p:txBody>
      </p:sp>
      <p:sp>
        <p:nvSpPr>
          <p:cNvPr id="4" name="Объект 3"/>
          <p:cNvSpPr>
            <a:spLocks noGrp="1"/>
          </p:cNvSpPr>
          <p:nvPr>
            <p:ph idx="1"/>
          </p:nvPr>
        </p:nvSpPr>
        <p:spPr/>
        <p:txBody>
          <a:bodyPr>
            <a:normAutofit/>
          </a:bodyPr>
          <a:lstStyle/>
          <a:p>
            <a:pPr marL="0" indent="0">
              <a:buNone/>
            </a:pPr>
            <a:r>
              <a:rPr lang="ru-RU" sz="2000" b="1" dirty="0"/>
              <a:t>1. </a:t>
            </a:r>
            <a:r>
              <a:rPr lang="ru-RU" sz="2000" dirty="0"/>
              <a:t>Мини-задачу получают из изобретательской ситуации, вводя ограничения: все остается без изменений или упрощается, но при этом появляется требуемое действие (свойство), или исчезает вредное действие (свойство).</a:t>
            </a:r>
          </a:p>
          <a:p>
            <a:pPr marL="0" indent="0">
              <a:buNone/>
            </a:pPr>
            <a:r>
              <a:rPr lang="ru-RU" sz="2000" dirty="0"/>
              <a:t>Переход от ситуации к мини-задаче не означает, что взят курс на решение небольшой задачи. Наоборот, введение дополнительных требований (результат должен быть получен "без ничего") ориентирует на обострение конфликта и заранее отрезает пути к компромиссным решениям.</a:t>
            </a:r>
          </a:p>
          <a:p>
            <a:pPr marL="0" indent="0">
              <a:buNone/>
            </a:pPr>
            <a:r>
              <a:rPr lang="ru-RU" sz="2000" b="1" dirty="0"/>
              <a:t>2. </a:t>
            </a:r>
            <a:r>
              <a:rPr lang="ru-RU" sz="2000" dirty="0"/>
              <a:t>При записи 1.1 следует указать не только технические части системы, но и природные, взаимодействующие с техническими. В задаче о защите антенны радиотелескопа такими природными частями системы являются молнии и принимаемые радиоволны (если они излучаются природными космическими объектами).</a:t>
            </a:r>
          </a:p>
          <a:p>
            <a:pPr marL="0" indent="0">
              <a:buNone/>
            </a:pPr>
            <a:endParaRPr lang="ru-RU" dirty="0"/>
          </a:p>
        </p:txBody>
      </p:sp>
    </p:spTree>
    <p:extLst>
      <p:ext uri="{BB962C8B-B14F-4D97-AF65-F5344CB8AC3E}">
        <p14:creationId xmlns:p14="http://schemas.microsoft.com/office/powerpoint/2010/main" val="330138735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сность">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Классическая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Ясность">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1345</TotalTime>
  <Words>5665</Words>
  <Application>Microsoft Office PowerPoint</Application>
  <PresentationFormat>Экран (4:3)</PresentationFormat>
  <Paragraphs>389</Paragraphs>
  <Slides>52</Slides>
  <Notes>1</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52</vt:i4>
      </vt:variant>
    </vt:vector>
  </HeadingPairs>
  <TitlesOfParts>
    <vt:vector size="54" baseType="lpstr">
      <vt:lpstr>Ясность</vt:lpstr>
      <vt:lpstr>Документ</vt:lpstr>
      <vt:lpstr>     Лекция 5  Алгоритм решения изобретательских задач  (АРИЗ-85В АЛЬТШУЛЛЕР Г.С.)</vt:lpstr>
      <vt:lpstr>СХЕМЫ ТИПИЧНЫХ КОНФЛИКТОВ В МОДЕЛЯХ ЗАДАЧ </vt:lpstr>
      <vt:lpstr>Презентация PowerPoint</vt:lpstr>
      <vt:lpstr>Презентация PowerPoint</vt:lpstr>
      <vt:lpstr>РАЗРЕШЕНИЕ ФИЗИЧЕСКИХ ПРОТИВОРЕЧИЙ</vt:lpstr>
      <vt:lpstr> ЧАСТЬ 1. АНАЛИЗ ЗАДАЧИ </vt:lpstr>
      <vt:lpstr>ШАГ 1.1. Условия мини-задачи  </vt:lpstr>
      <vt:lpstr> ШАГ 1.2. Выделить и записать конфликтующую пару элементов: изделие и инструмент.</vt:lpstr>
      <vt:lpstr>Примечания </vt:lpstr>
      <vt:lpstr>Презентация PowerPoint</vt:lpstr>
      <vt:lpstr>Презентация PowerPoint</vt:lpstr>
      <vt:lpstr>ШАГ 1.2. Выделить и записать конфликтующую пару элементов: изделие и инструмент.</vt:lpstr>
      <vt:lpstr>Презентация PowerPoint</vt:lpstr>
      <vt:lpstr>ШАГ 1.3. Составить графические схемы ТП-1 и ТП-2</vt:lpstr>
      <vt:lpstr>Презентация PowerPoint</vt:lpstr>
      <vt:lpstr>Презентация PowerPoint</vt:lpstr>
      <vt:lpstr>Презентация PowerPoint</vt:lpstr>
      <vt:lpstr>ШАГ 1.7. Проверить возможность применения системы стандартов к решению модели задачи. </vt:lpstr>
      <vt:lpstr>ЧАСТЬ 2. АНАЛИЗ МОДЕЛИ ЗАДАЧИ</vt:lpstr>
      <vt:lpstr>Презентация PowerPoint</vt:lpstr>
      <vt:lpstr>Презентация PowerPoint</vt:lpstr>
      <vt:lpstr>Презентация PowerPoint</vt:lpstr>
      <vt:lpstr>ЧАСТЬ 3. ОПРЕДЕЛЕНИЕ ИКР И ФП</vt:lpstr>
      <vt:lpstr>Презентация PowerPoint</vt:lpstr>
      <vt:lpstr>Презентация PowerPoint</vt:lpstr>
      <vt:lpstr>ШАГ 3.2. Усилить формулировку ИКР-1 дополнительным требованием: в систему нельз вводить новые вещества и поля, необходимо использовать ВПР.</vt:lpstr>
      <vt:lpstr>Презентация PowerPoint</vt:lpstr>
      <vt:lpstr>ШАГ 3.3. Записать формулировку физического противоречия на макроуровне:  </vt:lpstr>
      <vt:lpstr>ШАГ 3.4. Записать формулировку физического противоречия на микроуровне: </vt:lpstr>
      <vt:lpstr>Презентация PowerPoint</vt:lpstr>
      <vt:lpstr>ЧАСТЬ 4. МОБИЛИЗАЦИЯ И ПРИМЕНЕНИЕ ВПР </vt:lpstr>
      <vt:lpstr>Презентация PowerPoint</vt:lpstr>
      <vt:lpstr>Презентация PowerPoint</vt:lpstr>
      <vt:lpstr>Пример изображения конфликта из задачи радиоантенна–молниеотвод</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ЧАСТЬ 5. ПРИМЕНЕНИЕ ИНФОРМФОНДА </vt:lpstr>
      <vt:lpstr>Презентация PowerPoint</vt:lpstr>
      <vt:lpstr>Презентация PowerPoint</vt:lpstr>
      <vt:lpstr>ЧАСТЬ 6. ИЗМЕНЕНИЕ ИЛИ ЗАМЕНА ЗАДАЧИ </vt:lpstr>
      <vt:lpstr>Презентация PowerPoint</vt:lpstr>
      <vt:lpstr>ЧАСТЬ 7. АНАЛИЗ СПОСОБА УСТРАНЕНИЯ ФП </vt:lpstr>
      <vt:lpstr>Презентация PowerPoint</vt:lpstr>
      <vt:lpstr>Презентация PowerPoint</vt:lpstr>
      <vt:lpstr>ЧАСТЬ 8. ПРИМЕНЕНИЕ ПОЛУЧЕННОГО ОТВЕТА </vt:lpstr>
      <vt:lpstr>Презентация PowerPoint</vt:lpstr>
      <vt:lpstr>ЧАСТЬ 9. АНАЛИЗ ХОДА РЕШЕНИЯ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Требования к ЭИОС вуза</dc:title>
  <dc:creator>Истомины</dc:creator>
  <cp:lastModifiedBy>User</cp:lastModifiedBy>
  <cp:revision>103</cp:revision>
  <dcterms:created xsi:type="dcterms:W3CDTF">2018-01-18T17:21:20Z</dcterms:created>
  <dcterms:modified xsi:type="dcterms:W3CDTF">2019-12-15T19:15:33Z</dcterms:modified>
</cp:coreProperties>
</file>